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744" r:id="rId2"/>
  </p:sldMasterIdLst>
  <p:notesMasterIdLst>
    <p:notesMasterId r:id="rId41"/>
  </p:notesMasterIdLst>
  <p:sldIdLst>
    <p:sldId id="258" r:id="rId3"/>
    <p:sldId id="294" r:id="rId4"/>
    <p:sldId id="293" r:id="rId5"/>
    <p:sldId id="285" r:id="rId6"/>
    <p:sldId id="302" r:id="rId7"/>
    <p:sldId id="303" r:id="rId8"/>
    <p:sldId id="304" r:id="rId9"/>
    <p:sldId id="288" r:id="rId10"/>
    <p:sldId id="345" r:id="rId11"/>
    <p:sldId id="346" r:id="rId12"/>
    <p:sldId id="307" r:id="rId13"/>
    <p:sldId id="309" r:id="rId14"/>
    <p:sldId id="311" r:id="rId15"/>
    <p:sldId id="312" r:id="rId16"/>
    <p:sldId id="313" r:id="rId17"/>
    <p:sldId id="315" r:id="rId18"/>
    <p:sldId id="289" r:id="rId19"/>
    <p:sldId id="321" r:id="rId20"/>
    <p:sldId id="316" r:id="rId21"/>
    <p:sldId id="317" r:id="rId22"/>
    <p:sldId id="319" r:id="rId23"/>
    <p:sldId id="320" r:id="rId24"/>
    <p:sldId id="323" r:id="rId25"/>
    <p:sldId id="324" r:id="rId26"/>
    <p:sldId id="325" r:id="rId27"/>
    <p:sldId id="326" r:id="rId28"/>
    <p:sldId id="328" r:id="rId29"/>
    <p:sldId id="329" r:id="rId30"/>
    <p:sldId id="330" r:id="rId31"/>
    <p:sldId id="290" r:id="rId32"/>
    <p:sldId id="331" r:id="rId33"/>
    <p:sldId id="332" r:id="rId34"/>
    <p:sldId id="333" r:id="rId35"/>
    <p:sldId id="335" r:id="rId36"/>
    <p:sldId id="292" r:id="rId37"/>
    <p:sldId id="299" r:id="rId38"/>
    <p:sldId id="300" r:id="rId39"/>
    <p:sldId id="291" r:id="rId4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990000"/>
    <a:srgbClr val="F15D5F"/>
    <a:srgbClr val="6A42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87161" autoAdjust="0"/>
  </p:normalViewPr>
  <p:slideViewPr>
    <p:cSldViewPr>
      <p:cViewPr varScale="1">
        <p:scale>
          <a:sx n="60" d="100"/>
          <a:sy n="60" d="100"/>
        </p:scale>
        <p:origin x="-1460" y="-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FF34B9A-6ACB-4224-949D-E995E736E9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2603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39C358-7D90-488E-8C49-D11566A3A5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D41590-4ED3-4442-9D00-D6C4A63728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94513" y="214313"/>
            <a:ext cx="1817687" cy="60944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439863" y="214313"/>
            <a:ext cx="5302250" cy="60944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8A76B6-25A1-4A58-AD62-DE62149252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Овал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Овал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Овал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D367F1-8721-4009-A2BC-7056126179A0}" type="datetimeFigureOut">
              <a:rPr lang="ru-RU"/>
              <a:pPr>
                <a:defRPr/>
              </a:pPr>
              <a:t>02.10.2015</a:t>
            </a:fld>
            <a:endParaRPr lang="ru-RU"/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9DD94-4363-4FB6-99A4-6F5BC33F16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E0F1184-130E-4F22-97B5-FDBDCF27FA24}" type="datetimeFigureOut">
              <a:rPr lang="ru-RU"/>
              <a:pPr>
                <a:defRPr/>
              </a:pPr>
              <a:t>02.10.2015</a:t>
            </a:fld>
            <a:endParaRPr lang="ru-RU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1705D04-C8F7-4685-805A-5B1A8950EA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Овал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Овал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Овал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Овал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Овал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F1E37-CF14-4266-873E-328323668268}" type="datetimeFigureOut">
              <a:rPr lang="ru-RU"/>
              <a:pPr>
                <a:defRPr/>
              </a:pPr>
              <a:t>02.10.2015</a:t>
            </a:fld>
            <a:endParaRPr lang="ru-RU"/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8C1AF-8943-48AF-A2A7-4C054158A7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23138-2132-46AD-B091-9ADB7A2E0C08}" type="datetimeFigureOut">
              <a:rPr lang="ru-RU"/>
              <a:pPr>
                <a:defRPr/>
              </a:pPr>
              <a:t>02.10.2015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611C2-4AF4-4369-98B6-88582842BB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BBDF3-0F64-4441-A49A-A6C74F3E7FF7}" type="datetimeFigureOut">
              <a:rPr lang="ru-RU"/>
              <a:pPr>
                <a:defRPr/>
              </a:pPr>
              <a:t>02.10.2015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439F0-6BDD-45E2-84D5-F7379B4380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7046796-AA5F-4016-B18E-56325188501C}" type="datetimeFigureOut">
              <a:rPr lang="ru-RU"/>
              <a:pPr>
                <a:defRPr/>
              </a:pPr>
              <a:t>02.10.2015</a:t>
            </a:fld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98DFB2C-820C-4ADD-B99B-67C9F4D7D7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F0B59-DC13-4D8A-855F-B5B4E49B9F0D}" type="datetimeFigureOut">
              <a:rPr lang="ru-RU"/>
              <a:pPr>
                <a:defRPr/>
              </a:pPr>
              <a:t>02.10.2015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489A6-A351-4562-86BB-4A71B82A8F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6" name="Прямая соединительная линия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6105C4A-7B55-47AF-B545-20950CC4C920}" type="datetimeFigureOut">
              <a:rPr lang="ru-RU"/>
              <a:pPr>
                <a:defRPr/>
              </a:pPr>
              <a:t>02.10.2015</a:t>
            </a:fld>
            <a:endParaRPr lang="ru-RU"/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8BD5D88-282F-4D50-BE9D-AF6A4AD801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99B4F4-F04E-4848-83F3-497B41787E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9613184-6AED-4A25-B6FA-3DF87EEF9889}" type="datetimeFigureOut">
              <a:rPr lang="ru-RU"/>
              <a:pPr>
                <a:defRPr/>
              </a:pPr>
              <a:t>02.10.2015</a:t>
            </a:fld>
            <a:endParaRPr lang="ru-RU"/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C2071B0-70F9-4577-9E8C-028879BAB8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C3C59-CA74-4E8A-9DC5-B03CB122B912}" type="datetimeFigureOut">
              <a:rPr lang="ru-RU"/>
              <a:pPr>
                <a:defRPr/>
              </a:pPr>
              <a:t>02.10.2015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3B860-B4FA-4264-A69D-C95A56D24C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862C4-AB76-491D-962C-33AFBA0A6B1A}" type="datetimeFigureOut">
              <a:rPr lang="ru-RU"/>
              <a:pPr>
                <a:defRPr/>
              </a:pPr>
              <a:t>02.10.2015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AD798-175F-4D19-8C6E-36A77B088A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3B8625-3AAA-405A-89BE-35FE622FFE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9863" y="1709738"/>
            <a:ext cx="3559175" cy="4598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51438" y="1709738"/>
            <a:ext cx="3560762" cy="4598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261B4E-7944-46D4-81DC-036AE7FA89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54B911-5A33-46E4-B7BD-69758C70E4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66499C-C0C3-4D86-8E3D-C6B7FFABCA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04211-1CDA-4168-8547-12833F7450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9653B5-4A8A-4BAE-98F5-DE36BA03A6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D724D-8FA9-4F29-830F-BB1258A563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39863" y="214313"/>
            <a:ext cx="72723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39863" y="1709738"/>
            <a:ext cx="7272337" cy="4598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29650" y="6237288"/>
            <a:ext cx="576263" cy="38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2000" b="1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B03D5C97-D2B3-4F3F-BB5F-9AEFC67239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5" r:id="rId2"/>
    <p:sldLayoutId id="2147483764" r:id="rId3"/>
    <p:sldLayoutId id="2147483763" r:id="rId4"/>
    <p:sldLayoutId id="2147483762" r:id="rId5"/>
    <p:sldLayoutId id="2147483761" r:id="rId6"/>
    <p:sldLayoutId id="2147483760" r:id="rId7"/>
    <p:sldLayoutId id="2147483759" r:id="rId8"/>
    <p:sldLayoutId id="2147483758" r:id="rId9"/>
    <p:sldLayoutId id="2147483757" r:id="rId10"/>
    <p:sldLayoutId id="2147483756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316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  <a:cs typeface="+mn-cs"/>
              </a:defRPr>
            </a:lvl1pPr>
          </a:lstStyle>
          <a:p>
            <a:pPr>
              <a:defRPr/>
            </a:pPr>
            <a:fld id="{B8726026-D0DC-48C1-8F9A-8CF87E0B374B}" type="datetimeFigureOut">
              <a:rPr lang="en-US"/>
              <a:pPr>
                <a:defRPr/>
              </a:pPr>
              <a:t>10/2/2015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94237317-F1C2-4F1D-8F02-0E74F4866D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0C61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AABBD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AACC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124075" y="836613"/>
            <a:ext cx="6172200" cy="3887787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 eaLnBrk="1" hangingPunct="1">
              <a:defRPr/>
            </a:pPr>
            <a:r>
              <a:rPr lang="ru-RU" sz="3600" b="0" cap="none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Рабочая программа учителя-предметника как инструмент управления качеством образования</a:t>
            </a:r>
            <a:br>
              <a:rPr lang="ru-RU" sz="3600" b="0" cap="none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ru-RU" sz="2800" b="0" cap="none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(Методические рекомендации)</a:t>
            </a:r>
            <a:br>
              <a:rPr lang="ru-RU" sz="2800" b="0" cap="none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endParaRPr lang="ru-RU" sz="2800" b="0" cap="none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6626" name="TextBox 5"/>
          <p:cNvSpPr txBox="1">
            <a:spLocks noChangeArrowheads="1"/>
          </p:cNvSpPr>
          <p:nvPr/>
        </p:nvSpPr>
        <p:spPr bwMode="auto">
          <a:xfrm>
            <a:off x="3071813" y="5032375"/>
            <a:ext cx="60007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1400" b="1" dirty="0">
                <a:solidFill>
                  <a:srgbClr val="3399FF"/>
                </a:solidFill>
              </a:rPr>
              <a:t>Тарасова Г.В., методист ИМО Управления образования </a:t>
            </a:r>
            <a:r>
              <a:rPr lang="ru-RU" sz="1400" b="1" dirty="0" err="1">
                <a:solidFill>
                  <a:srgbClr val="3399FF"/>
                </a:solidFill>
              </a:rPr>
              <a:t>г.Казани</a:t>
            </a:r>
            <a:r>
              <a:rPr lang="ru-RU" sz="1400" b="1" dirty="0">
                <a:solidFill>
                  <a:srgbClr val="3399FF"/>
                </a:solidFill>
              </a:rPr>
              <a:t>,</a:t>
            </a:r>
          </a:p>
          <a:p>
            <a:pPr algn="r"/>
            <a:r>
              <a:rPr lang="ru-RU" sz="1400" b="1" dirty="0" err="1">
                <a:solidFill>
                  <a:srgbClr val="3399FF"/>
                </a:solidFill>
              </a:rPr>
              <a:t>к.п.н</a:t>
            </a:r>
            <a:r>
              <a:rPr lang="ru-RU" sz="1400" b="1" dirty="0">
                <a:solidFill>
                  <a:srgbClr val="3399FF"/>
                </a:solidFill>
              </a:rPr>
              <a:t>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Рабочая программа</a:t>
            </a:r>
          </a:p>
        </p:txBody>
      </p:sp>
      <p:sp>
        <p:nvSpPr>
          <p:cNvPr id="33794" name="Содержимое 2"/>
          <p:cNvSpPr>
            <a:spLocks noGrp="1"/>
          </p:cNvSpPr>
          <p:nvPr>
            <p:ph sz="quarter" idx="1"/>
          </p:nvPr>
        </p:nvSpPr>
        <p:spPr>
          <a:xfrm>
            <a:off x="468313" y="1628775"/>
            <a:ext cx="7972425" cy="39719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2800" i="1" dirty="0" smtClean="0"/>
              <a:t>   </a:t>
            </a:r>
            <a:r>
              <a:rPr lang="ru-RU" sz="2800" i="1" dirty="0" smtClean="0">
                <a:solidFill>
                  <a:srgbClr val="00B0F0"/>
                </a:solidFill>
              </a:rPr>
              <a:t>во-вторых</a:t>
            </a:r>
            <a:r>
              <a:rPr lang="ru-RU" sz="2800" i="1" dirty="0" smtClean="0"/>
              <a:t>,</a:t>
            </a:r>
            <a:r>
              <a:rPr lang="ru-RU" sz="2800" dirty="0" smtClean="0"/>
              <a:t> это программа, разработанная учителем на основе примерных учебных программ, но вносящая изменения и дополнения в содержание учебной дисциплины, последовательность изучения тем, количество часов, использование организационных форм обучения и т.п.</a:t>
            </a:r>
          </a:p>
        </p:txBody>
      </p:sp>
    </p:spTree>
    <p:extLst>
      <p:ext uri="{BB962C8B-B14F-4D97-AF65-F5344CB8AC3E}">
        <p14:creationId xmlns:p14="http://schemas.microsoft.com/office/powerpoint/2010/main" val="410589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ru-RU" sz="3200" b="1" cap="none" dirty="0" smtClean="0">
                <a:solidFill>
                  <a:srgbClr val="002060"/>
                </a:solidFill>
                <a:latin typeface="Times New Roman" pitchFamily="18" charset="0"/>
              </a:rPr>
              <a:t>Нормативные документы для составления программы</a:t>
            </a:r>
            <a:r>
              <a:rPr lang="ru-RU" sz="3200" cap="none" dirty="0" smtClean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3379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ru-RU" dirty="0" smtClean="0"/>
              <a:t>Закон «Об образовании в Российской Федерации»</a:t>
            </a:r>
          </a:p>
          <a:p>
            <a:pPr algn="just">
              <a:lnSpc>
                <a:spcPct val="90000"/>
              </a:lnSpc>
            </a:pPr>
            <a:r>
              <a:rPr lang="ru-RU" dirty="0" smtClean="0"/>
              <a:t>Федеральные государственные образовательные стандарты</a:t>
            </a:r>
          </a:p>
          <a:p>
            <a:pPr algn="just">
              <a:lnSpc>
                <a:spcPct val="90000"/>
              </a:lnSpc>
            </a:pPr>
            <a:r>
              <a:rPr lang="ru-RU" dirty="0" smtClean="0"/>
              <a:t>Примерные программы, созданные на основе ФГОС</a:t>
            </a:r>
          </a:p>
          <a:p>
            <a:pPr algn="just">
              <a:lnSpc>
                <a:spcPct val="90000"/>
              </a:lnSpc>
            </a:pPr>
            <a:r>
              <a:rPr lang="ru-RU" dirty="0" smtClean="0"/>
              <a:t>Базисный учебный план ОУ</a:t>
            </a:r>
          </a:p>
          <a:p>
            <a:pPr algn="just">
              <a:lnSpc>
                <a:spcPct val="90000"/>
              </a:lnSpc>
            </a:pPr>
            <a:r>
              <a:rPr lang="ru-RU" dirty="0" smtClean="0"/>
              <a:t>Федеральный перечень учебников</a:t>
            </a:r>
          </a:p>
          <a:p>
            <a:pPr algn="just">
              <a:lnSpc>
                <a:spcPct val="90000"/>
              </a:lnSpc>
            </a:pPr>
            <a:r>
              <a:rPr lang="ru-RU" dirty="0" smtClean="0"/>
              <a:t>Требования к оснащению образовательного процесса в соответствии с содержательным наполнением учебных предметов федерального компонента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r>
              <a:rPr lang="ru-RU" sz="3600" cap="none" dirty="0" smtClean="0">
                <a:solidFill>
                  <a:srgbClr val="002060"/>
                </a:solidFill>
              </a:rPr>
              <a:t>Цели и задачи программы</a:t>
            </a:r>
          </a:p>
        </p:txBody>
      </p:sp>
      <p:sp>
        <p:nvSpPr>
          <p:cNvPr id="3584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ru-RU" b="1" u="sng" dirty="0" smtClean="0"/>
          </a:p>
          <a:p>
            <a:pPr>
              <a:buFont typeface="Wingdings" pitchFamily="2" charset="2"/>
              <a:buNone/>
            </a:pPr>
            <a:r>
              <a:rPr lang="ru-RU" dirty="0" smtClean="0">
                <a:solidFill>
                  <a:srgbClr val="0070C0"/>
                </a:solidFill>
              </a:rPr>
              <a:t>  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</a:rPr>
              <a:t>Цель рабочей программы </a:t>
            </a:r>
            <a:r>
              <a:rPr lang="ru-RU" dirty="0" smtClean="0">
                <a:latin typeface="Times New Roman" pitchFamily="18" charset="0"/>
              </a:rPr>
              <a:t>-планирование, организация и управление учебным процессом по определённой дисциплине.</a:t>
            </a:r>
          </a:p>
          <a:p>
            <a:pPr>
              <a:buFont typeface="Wingdings" pitchFamily="2" charset="2"/>
              <a:buNone/>
            </a:pPr>
            <a:endParaRPr lang="ru-RU" b="1" u="sng" dirty="0">
              <a:latin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Задачи</a:t>
            </a:r>
            <a:r>
              <a:rPr lang="ru-RU" dirty="0" smtClean="0"/>
              <a:t> - конкретное </a:t>
            </a:r>
            <a:r>
              <a:rPr lang="ru-RU" dirty="0"/>
              <a:t>определение содержания, объёма ,порядка изучения учебной дисциплины с учётом особенностей учебного процесса того или иного образовательного учреждения и контингента обучающихся.</a:t>
            </a:r>
          </a:p>
          <a:p>
            <a:pPr>
              <a:buFont typeface="Wingdings" pitchFamily="2" charset="2"/>
              <a:buNone/>
            </a:pPr>
            <a:endParaRPr lang="ru-RU" b="1" u="sng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0" y="548680"/>
            <a:ext cx="8015287" cy="9144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>
              <a:defRPr/>
            </a:pPr>
            <a:r>
              <a:rPr lang="ru-RU" sz="3600" b="1" cap="none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Рабочая программа выполняет три основные функции:</a:t>
            </a:r>
            <a:r>
              <a:rPr lang="ru-RU" sz="2400" b="1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ru-RU" sz="2400" b="1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endParaRPr lang="ru-RU" sz="2400" b="1" cap="none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789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dirty="0" smtClean="0">
                <a:latin typeface="Times New Roman" pitchFamily="18" charset="0"/>
              </a:rPr>
              <a:t>- нормативную;</a:t>
            </a:r>
          </a:p>
          <a:p>
            <a:pPr>
              <a:buFont typeface="Wingdings" pitchFamily="2" charset="2"/>
              <a:buNone/>
            </a:pPr>
            <a:endParaRPr lang="ru-RU" dirty="0" smtClean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ru-RU" dirty="0" smtClean="0">
                <a:latin typeface="Times New Roman" pitchFamily="18" charset="0"/>
              </a:rPr>
              <a:t>- информационно-методическую;</a:t>
            </a:r>
          </a:p>
          <a:p>
            <a:pPr>
              <a:buFont typeface="Wingdings" pitchFamily="2" charset="2"/>
              <a:buNone/>
            </a:pPr>
            <a:endParaRPr lang="ru-RU" dirty="0" smtClean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ru-RU" dirty="0" smtClean="0">
                <a:latin typeface="Times New Roman" pitchFamily="18" charset="0"/>
              </a:rPr>
              <a:t>- организационно-планирующую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ru-RU" sz="3600" cap="none" dirty="0" smtClean="0">
                <a:solidFill>
                  <a:srgbClr val="002060"/>
                </a:solidFill>
                <a:latin typeface="Times New Roman" pitchFamily="18" charset="0"/>
              </a:rPr>
              <a:t>Нормативная функция</a:t>
            </a:r>
          </a:p>
        </p:txBody>
      </p:sp>
      <p:sp>
        <p:nvSpPr>
          <p:cNvPr id="3891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3200" dirty="0" smtClean="0">
                <a:latin typeface="Times New Roman" pitchFamily="18" charset="0"/>
              </a:rPr>
              <a:t>  определяет обязательность выполнения программы в полном объёме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ru-RU" sz="3600" cap="none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Информационно-методическая</a:t>
            </a:r>
            <a:r>
              <a:rPr lang="ru-RU" sz="20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</a:p>
        </p:txBody>
      </p:sp>
      <p:sp>
        <p:nvSpPr>
          <p:cNvPr id="3993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000" dirty="0" smtClean="0"/>
              <a:t> </a:t>
            </a:r>
            <a:r>
              <a:rPr lang="ru-RU" sz="2800" dirty="0" smtClean="0">
                <a:latin typeface="Times New Roman" pitchFamily="18" charset="0"/>
              </a:rPr>
              <a:t>Позволяет всем участникам образовательного процесса получить представление о целях, содержании, последовательности изучения этого материала, а также  путях достижения личностных, </a:t>
            </a:r>
            <a:r>
              <a:rPr lang="ru-RU" sz="2800" dirty="0" err="1" smtClean="0">
                <a:latin typeface="Times New Roman" pitchFamily="18" charset="0"/>
              </a:rPr>
              <a:t>метапредметных</a:t>
            </a:r>
            <a:r>
              <a:rPr lang="ru-RU" sz="2800" dirty="0" smtClean="0">
                <a:latin typeface="Times New Roman" pitchFamily="18" charset="0"/>
              </a:rPr>
              <a:t> и предметных результатов освоения образовательной программы учащимися средствами данного учебного предмета</a:t>
            </a:r>
            <a:r>
              <a:rPr lang="ru-RU" sz="2800" dirty="0" smtClean="0"/>
              <a:t>       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ru-RU" sz="3600" cap="none" dirty="0" smtClean="0">
                <a:solidFill>
                  <a:srgbClr val="002060"/>
                </a:solidFill>
                <a:latin typeface="Times New Roman" pitchFamily="18" charset="0"/>
              </a:rPr>
              <a:t>Организационно-планирующая</a:t>
            </a:r>
          </a:p>
        </p:txBody>
      </p:sp>
      <p:sp>
        <p:nvSpPr>
          <p:cNvPr id="4198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ru-RU" sz="2800" dirty="0">
                <a:latin typeface="Times New Roman" pitchFamily="18" charset="0"/>
              </a:rPr>
              <a:t>п</a:t>
            </a:r>
            <a:r>
              <a:rPr lang="ru-RU" sz="2800" dirty="0" smtClean="0">
                <a:latin typeface="Times New Roman" pitchFamily="18" charset="0"/>
              </a:rPr>
              <a:t>редусматривает выделение этапов обучения, структурирование учебного материала, определение его количественных и качественных характеристик на каждом из этапов, в том числе для содержательного наполнения промежуточной аттестации учащихся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Единая схема разработки рабочих программ</a:t>
            </a:r>
          </a:p>
        </p:txBody>
      </p:sp>
      <p:sp>
        <p:nvSpPr>
          <p:cNvPr id="84994" name="Содержимое 2"/>
          <p:cNvSpPr>
            <a:spLocks noGrp="1"/>
          </p:cNvSpPr>
          <p:nvPr>
            <p:ph sz="quarter" idx="1"/>
          </p:nvPr>
        </p:nvSpPr>
        <p:spPr>
          <a:xfrm>
            <a:off x="357188" y="1571625"/>
            <a:ext cx="8043862" cy="4873625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ru-RU" sz="2000" dirty="0" smtClean="0"/>
              <a:t>1) </a:t>
            </a:r>
            <a:r>
              <a:rPr lang="ru-RU" sz="2000" i="1" dirty="0" smtClean="0"/>
              <a:t>Введение</a:t>
            </a:r>
          </a:p>
          <a:p>
            <a:pPr algn="just" eaLnBrk="1" hangingPunct="1">
              <a:buFont typeface="Arial" charset="0"/>
              <a:buNone/>
            </a:pPr>
            <a:r>
              <a:rPr lang="ru-RU" sz="2000" dirty="0" smtClean="0"/>
              <a:t> 2) </a:t>
            </a:r>
            <a:r>
              <a:rPr lang="ru-RU" sz="2000" i="1" dirty="0" smtClean="0"/>
              <a:t>Пояснительная записка</a:t>
            </a:r>
            <a:r>
              <a:rPr lang="ru-RU" sz="2000" dirty="0" smtClean="0"/>
              <a:t>, в которой конкретизируются общие цели основного общего образования с учётом специфики данного учебного предмета, даётся общая характеристика учебного предмета, описывается его место в учебном плане, указываются личностные, </a:t>
            </a:r>
            <a:r>
              <a:rPr lang="ru-RU" sz="2000" dirty="0" err="1" smtClean="0"/>
              <a:t>метапредметные</a:t>
            </a:r>
            <a:r>
              <a:rPr lang="ru-RU" sz="2000" dirty="0" smtClean="0"/>
              <a:t> и предметные результаты освоения его содержания;</a:t>
            </a:r>
          </a:p>
          <a:p>
            <a:pPr algn="just" eaLnBrk="1" hangingPunct="1">
              <a:buFont typeface="Arial" charset="0"/>
              <a:buNone/>
            </a:pPr>
            <a:r>
              <a:rPr lang="ru-RU" sz="2000" dirty="0" smtClean="0"/>
              <a:t>3) </a:t>
            </a:r>
            <a:r>
              <a:rPr lang="ru-RU" sz="2000" i="1" dirty="0" smtClean="0"/>
              <a:t>Структура и краткое содержание учебного предмета;</a:t>
            </a:r>
          </a:p>
          <a:p>
            <a:pPr algn="just" eaLnBrk="1" hangingPunct="1">
              <a:buFont typeface="Arial" charset="0"/>
              <a:buNone/>
            </a:pPr>
            <a:r>
              <a:rPr lang="ru-RU" sz="2000" dirty="0" smtClean="0"/>
              <a:t>4) К</a:t>
            </a:r>
            <a:r>
              <a:rPr lang="ru-RU" sz="2000" i="1" dirty="0" smtClean="0"/>
              <a:t>алендарно-тематическое планирование </a:t>
            </a:r>
            <a:r>
              <a:rPr lang="ru-RU" sz="2000" dirty="0" smtClean="0"/>
              <a:t>изучения учебного предмета в виде таблицы с характеристикой основных видов деятельности учащихся, планируемыми результатами, дозировкой домашних заданий;</a:t>
            </a:r>
          </a:p>
          <a:p>
            <a:pPr algn="just" eaLnBrk="1" hangingPunct="1">
              <a:buFont typeface="Arial" charset="0"/>
              <a:buNone/>
            </a:pPr>
            <a:r>
              <a:rPr lang="ru-RU" sz="2000" i="1" dirty="0" smtClean="0"/>
              <a:t>5)Учебно-методическое обеспечение образовательного процесса</a:t>
            </a:r>
            <a:r>
              <a:rPr lang="ru-RU" sz="2000" dirty="0" smtClean="0"/>
              <a:t>.</a:t>
            </a:r>
          </a:p>
          <a:p>
            <a:pPr algn="just" eaLnBrk="1" hangingPunct="1"/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755576" y="404664"/>
            <a:ext cx="7899648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ru-RU" sz="3600" b="1" cap="none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Краткая характеристика структурных элементов программы</a:t>
            </a:r>
            <a:r>
              <a:rPr lang="ru-RU" sz="3600" cap="none" dirty="0" smtClean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4813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   </a:t>
            </a:r>
            <a:r>
              <a:rPr lang="ru-RU" sz="2000" dirty="0" smtClean="0">
                <a:latin typeface="Times New Roman" pitchFamily="18" charset="0"/>
              </a:rPr>
              <a:t>Рабочая программа может иметь следующую 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</a:rPr>
              <a:t>структуру:</a:t>
            </a:r>
            <a:endParaRPr lang="ru-RU" sz="2000" dirty="0" smtClean="0">
              <a:solidFill>
                <a:srgbClr val="0070C0"/>
              </a:solidFill>
              <a:latin typeface="Times New Roman" pitchFamily="18" charset="0"/>
            </a:endParaRPr>
          </a:p>
          <a:p>
            <a:pPr lvl="1">
              <a:lnSpc>
                <a:spcPct val="80000"/>
              </a:lnSpc>
              <a:buFont typeface="Wingdings 2" pitchFamily="18" charset="2"/>
              <a:buNone/>
            </a:pPr>
            <a:r>
              <a:rPr lang="ru-RU" sz="2000" dirty="0" smtClean="0">
                <a:latin typeface="Times New Roman" pitchFamily="18" charset="0"/>
              </a:rPr>
              <a:t>       </a:t>
            </a:r>
            <a:r>
              <a:rPr lang="ru-RU" sz="2000" b="1" dirty="0" smtClean="0">
                <a:latin typeface="Times New Roman" pitchFamily="18" charset="0"/>
              </a:rPr>
              <a:t>1.</a:t>
            </a:r>
            <a:r>
              <a:rPr lang="ru-RU" sz="2000" dirty="0" smtClean="0">
                <a:latin typeface="Times New Roman" pitchFamily="18" charset="0"/>
              </a:rPr>
              <a:t>титульный лист;</a:t>
            </a:r>
          </a:p>
          <a:p>
            <a:pPr lvl="1">
              <a:lnSpc>
                <a:spcPct val="80000"/>
              </a:lnSpc>
              <a:buFont typeface="Wingdings 2" pitchFamily="18" charset="2"/>
              <a:buNone/>
            </a:pPr>
            <a:r>
              <a:rPr lang="ru-RU" sz="2000" dirty="0" smtClean="0">
                <a:latin typeface="Times New Roman" pitchFamily="18" charset="0"/>
              </a:rPr>
              <a:t>       </a:t>
            </a:r>
            <a:r>
              <a:rPr lang="ru-RU" sz="2000" b="1" dirty="0" smtClean="0">
                <a:latin typeface="Times New Roman" pitchFamily="18" charset="0"/>
              </a:rPr>
              <a:t>2.</a:t>
            </a:r>
            <a:r>
              <a:rPr lang="ru-RU" sz="2000" dirty="0" smtClean="0">
                <a:latin typeface="Times New Roman" pitchFamily="18" charset="0"/>
              </a:rPr>
              <a:t>пояснительная записка;</a:t>
            </a:r>
          </a:p>
          <a:p>
            <a:pPr lvl="1">
              <a:lnSpc>
                <a:spcPct val="80000"/>
              </a:lnSpc>
              <a:buFont typeface="Wingdings 2" pitchFamily="18" charset="2"/>
              <a:buNone/>
            </a:pPr>
            <a:r>
              <a:rPr lang="ru-RU" sz="2000" dirty="0" smtClean="0">
                <a:latin typeface="Times New Roman" pitchFamily="18" charset="0"/>
              </a:rPr>
              <a:t>       </a:t>
            </a:r>
            <a:r>
              <a:rPr lang="ru-RU" sz="2000" b="1" dirty="0" smtClean="0">
                <a:latin typeface="Times New Roman" pitchFamily="18" charset="0"/>
              </a:rPr>
              <a:t>3.</a:t>
            </a:r>
            <a:r>
              <a:rPr lang="ru-RU" sz="2000" dirty="0" smtClean="0">
                <a:latin typeface="Times New Roman" pitchFamily="18" charset="0"/>
              </a:rPr>
              <a:t>содержание учебного предмета, курса;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>
                <a:latin typeface="Times New Roman" pitchFamily="18" charset="0"/>
              </a:rPr>
              <a:t>              </a:t>
            </a:r>
            <a:r>
              <a:rPr lang="ru-RU" sz="2000" b="1" dirty="0" smtClean="0">
                <a:latin typeface="Times New Roman" pitchFamily="18" charset="0"/>
              </a:rPr>
              <a:t>4.</a:t>
            </a:r>
            <a:r>
              <a:rPr lang="ru-RU" sz="2000" dirty="0" smtClean="0">
                <a:latin typeface="Times New Roman" pitchFamily="18" charset="0"/>
              </a:rPr>
              <a:t> тематический план;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>
                <a:latin typeface="Times New Roman" pitchFamily="18" charset="0"/>
              </a:rPr>
              <a:t>              </a:t>
            </a:r>
            <a:r>
              <a:rPr lang="ru-RU" sz="2000" b="1" dirty="0" smtClean="0">
                <a:latin typeface="Times New Roman" pitchFamily="18" charset="0"/>
              </a:rPr>
              <a:t>5.</a:t>
            </a:r>
            <a:r>
              <a:rPr lang="ru-RU" sz="2000" dirty="0" smtClean="0">
                <a:latin typeface="Times New Roman" pitchFamily="18" charset="0"/>
              </a:rPr>
              <a:t> требования к уровню подготовки учащихся.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>
                <a:latin typeface="Times New Roman" pitchFamily="18" charset="0"/>
              </a:rPr>
              <a:t>              </a:t>
            </a:r>
            <a:r>
              <a:rPr lang="ru-RU" sz="2000" b="1" dirty="0" smtClean="0">
                <a:latin typeface="Times New Roman" pitchFamily="18" charset="0"/>
              </a:rPr>
              <a:t>6.</a:t>
            </a:r>
            <a:r>
              <a:rPr lang="ru-RU" sz="2000" dirty="0" smtClean="0">
                <a:latin typeface="Times New Roman" pitchFamily="18" charset="0"/>
              </a:rPr>
              <a:t> критерии и нормы оценки результатов освоения основной и средней образовательной программы  обучающихся;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             </a:t>
            </a:r>
            <a:r>
              <a:rPr lang="ru-RU" sz="2000" b="1" dirty="0" smtClean="0">
                <a:latin typeface="Times New Roman" pitchFamily="18" charset="0"/>
              </a:rPr>
              <a:t>7.</a:t>
            </a:r>
            <a:r>
              <a:rPr lang="ru-RU" sz="2000" dirty="0" smtClean="0">
                <a:latin typeface="Times New Roman" pitchFamily="18" charset="0"/>
              </a:rPr>
              <a:t> перечень учебно-методического и материально-технического обеспечения образовательного процесса;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             </a:t>
            </a:r>
            <a:r>
              <a:rPr lang="ru-RU" sz="2000" b="1" dirty="0" smtClean="0">
                <a:latin typeface="Times New Roman" pitchFamily="18" charset="0"/>
              </a:rPr>
              <a:t>8</a:t>
            </a:r>
            <a:r>
              <a:rPr lang="ru-RU" sz="2000" dirty="0" smtClean="0">
                <a:latin typeface="Times New Roman" pitchFamily="18" charset="0"/>
              </a:rPr>
              <a:t>.  учебно-методическое планирование с определением основных видов учебной деятельности обучающихся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>
                <a:latin typeface="Times New Roman" pitchFamily="18" charset="0"/>
              </a:rPr>
              <a:t>              </a:t>
            </a:r>
            <a:r>
              <a:rPr lang="ru-RU" sz="2000" b="1" dirty="0" smtClean="0">
                <a:latin typeface="Times New Roman" pitchFamily="18" charset="0"/>
              </a:rPr>
              <a:t>9</a:t>
            </a:r>
            <a:r>
              <a:rPr lang="ru-RU" sz="2000" dirty="0" smtClean="0">
                <a:latin typeface="Times New Roman" pitchFamily="18" charset="0"/>
              </a:rPr>
              <a:t>.  список основной и дополнительной литературы.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274638"/>
            <a:ext cx="7467600" cy="941387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ru-RU" sz="3600" b="1" cap="none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Алгоритм создания рабочей программы</a:t>
            </a:r>
          </a:p>
        </p:txBody>
      </p:sp>
      <p:sp>
        <p:nvSpPr>
          <p:cNvPr id="43010" name="Rectangle 3"/>
          <p:cNvSpPr>
            <a:spLocks noGrp="1"/>
          </p:cNvSpPr>
          <p:nvPr>
            <p:ph type="body" idx="4294967295"/>
          </p:nvPr>
        </p:nvSpPr>
        <p:spPr>
          <a:xfrm>
            <a:off x="323850" y="1484313"/>
            <a:ext cx="8280400" cy="47529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600" dirty="0" smtClean="0"/>
              <a:t> </a:t>
            </a:r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</a:rPr>
              <a:t>Выбрать действующую государственную программу</a:t>
            </a:r>
            <a:r>
              <a:rPr lang="ru-RU" sz="1600" b="1" dirty="0" smtClean="0">
                <a:latin typeface="Times New Roman" pitchFamily="18" charset="0"/>
              </a:rPr>
              <a:t>, по которой собираетесь работать.</a:t>
            </a:r>
          </a:p>
          <a:p>
            <a:pPr>
              <a:lnSpc>
                <a:spcPct val="80000"/>
              </a:lnSpc>
            </a:pPr>
            <a:r>
              <a:rPr lang="ru-RU" sz="1600" b="1" dirty="0" smtClean="0">
                <a:latin typeface="Times New Roman" pitchFamily="18" charset="0"/>
              </a:rPr>
              <a:t>Сопоставить содержание программы с федеральным компонентом стандарта по данному предмету.</a:t>
            </a:r>
          </a:p>
          <a:p>
            <a:pPr>
              <a:lnSpc>
                <a:spcPct val="80000"/>
              </a:lnSpc>
            </a:pPr>
            <a:r>
              <a:rPr lang="ru-RU" sz="1600" b="1" dirty="0" smtClean="0">
                <a:latin typeface="Times New Roman" pitchFamily="18" charset="0"/>
              </a:rPr>
              <a:t>Дополнить программу темами, вопросами, содержащимися в стандарте, но не включенными в выбранную программу.</a:t>
            </a:r>
          </a:p>
          <a:p>
            <a:pPr>
              <a:lnSpc>
                <a:spcPct val="80000"/>
              </a:lnSpc>
            </a:pPr>
            <a:r>
              <a:rPr lang="ru-RU" sz="1600" b="1" dirty="0" smtClean="0">
                <a:latin typeface="Times New Roman" pitchFamily="18" charset="0"/>
              </a:rPr>
              <a:t>При разработке программ по профильным общеобразовательным предметам ориентироваться на содержание профильного уровня стандарта, представленного в федеральном компоненте государственного стандарта общего образования.</a:t>
            </a:r>
          </a:p>
          <a:p>
            <a:pPr>
              <a:lnSpc>
                <a:spcPct val="80000"/>
              </a:lnSpc>
            </a:pPr>
            <a:r>
              <a:rPr lang="ru-RU" sz="1600" b="1" dirty="0" smtClean="0">
                <a:latin typeface="Times New Roman" pitchFamily="18" charset="0"/>
              </a:rPr>
              <a:t>Внести дополнения в соответствии с требованиями регионального стандарта и школьного компонента.</a:t>
            </a:r>
          </a:p>
          <a:p>
            <a:pPr>
              <a:lnSpc>
                <a:spcPct val="80000"/>
              </a:lnSpc>
            </a:pPr>
            <a:r>
              <a:rPr lang="ru-RU" sz="1600" b="1" dirty="0" smtClean="0">
                <a:latin typeface="Times New Roman" pitchFamily="18" charset="0"/>
              </a:rPr>
              <a:t>Провести организацию и структурирование содержания учебного материала курса.</a:t>
            </a:r>
          </a:p>
          <a:p>
            <a:pPr>
              <a:lnSpc>
                <a:spcPct val="80000"/>
              </a:lnSpc>
            </a:pPr>
            <a:r>
              <a:rPr lang="ru-RU" sz="1600" b="1" dirty="0" smtClean="0">
                <a:latin typeface="Times New Roman" pitchFamily="18" charset="0"/>
              </a:rPr>
              <a:t>Требования к уровню подготовки учащихся взять из программ или государственного стандарта (раздел </a:t>
            </a:r>
            <a:r>
              <a:rPr lang="ru-RU" sz="1600" b="1" dirty="0" smtClean="0"/>
              <a:t>«</a:t>
            </a:r>
            <a:r>
              <a:rPr lang="ru-RU" sz="1600" b="1" dirty="0" smtClean="0">
                <a:latin typeface="Times New Roman" pitchFamily="18" charset="0"/>
              </a:rPr>
              <a:t>Требования</a:t>
            </a:r>
            <a:r>
              <a:rPr lang="ru-RU" sz="1600" b="1" dirty="0" smtClean="0"/>
              <a:t>…»</a:t>
            </a:r>
            <a:r>
              <a:rPr lang="ru-RU" sz="1600" b="1" dirty="0" smtClean="0">
                <a:latin typeface="Times New Roman" pitchFamily="18" charset="0"/>
              </a:rPr>
              <a:t>), распределить их по классам согласно авторской структуре курса.</a:t>
            </a:r>
          </a:p>
          <a:p>
            <a:pPr>
              <a:lnSpc>
                <a:spcPct val="80000"/>
              </a:lnSpc>
            </a:pPr>
            <a:r>
              <a:rPr lang="ru-RU" sz="1600" b="1" dirty="0" smtClean="0">
                <a:latin typeface="Times New Roman" pitchFamily="18" charset="0"/>
              </a:rPr>
              <a:t>Рабочие программы согласовать с наличием учебников и других компонентов УМК.</a:t>
            </a:r>
          </a:p>
          <a:p>
            <a:pPr>
              <a:lnSpc>
                <a:spcPct val="80000"/>
              </a:lnSpc>
            </a:pPr>
            <a:r>
              <a:rPr lang="ru-RU" sz="1600" b="1" dirty="0" smtClean="0">
                <a:latin typeface="Times New Roman" pitchFamily="18" charset="0"/>
              </a:rPr>
              <a:t>Выбрать или разработать измерители (уровень обязательной подготовки, уровень возможностей или профильный уровень).</a:t>
            </a:r>
          </a:p>
          <a:p>
            <a:pPr>
              <a:lnSpc>
                <a:spcPct val="80000"/>
              </a:lnSpc>
            </a:pPr>
            <a:r>
              <a:rPr lang="ru-RU" sz="1600" b="1" dirty="0" smtClean="0">
                <a:latin typeface="Times New Roman" pitchFamily="18" charset="0"/>
              </a:rPr>
              <a:t>С учетом вышеизложенного разработать тематическое планирование, рассматривая его как средство адаптации содержания программ к особенностям данного ОУ, класса, учителя.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3200" b="1" dirty="0"/>
              <a:t>Образование</a:t>
            </a:r>
            <a:endParaRPr lang="ru-RU" sz="3200" dirty="0"/>
          </a:p>
        </p:txBody>
      </p:sp>
      <p:sp>
        <p:nvSpPr>
          <p:cNvPr id="27650" name="Прямоугольник 2"/>
          <p:cNvSpPr>
            <a:spLocks noChangeArrowheads="1"/>
          </p:cNvSpPr>
          <p:nvPr/>
        </p:nvSpPr>
        <p:spPr bwMode="auto">
          <a:xfrm>
            <a:off x="900113" y="2133600"/>
            <a:ext cx="739775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/>
              <a:t>- единый целенаправленный </a:t>
            </a:r>
            <a:r>
              <a:rPr lang="ru-RU" sz="2000">
                <a:solidFill>
                  <a:schemeClr val="tx2"/>
                </a:solidFill>
              </a:rPr>
              <a:t>процесс воспитания и обучения,</a:t>
            </a:r>
            <a:r>
              <a:rPr lang="ru-RU" sz="2000"/>
              <a:t> являющийся общественно значимым благом и осуществляемый в интересах человека, семьи, общества и государства, а также совокупность приобретаемых знаний, умений и навыков, ценностных установок, опыта деятельности и компетенции определенных объема и сложности в целях интеллектуального, духовно-нравственного, творческого,  физического или профессионального развития человека, удовлетворения его образовательных потребностей и интересов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ru-RU" sz="3600" b="1" cap="none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Компоненты рабочей образовательной программы</a:t>
            </a:r>
          </a:p>
        </p:txBody>
      </p:sp>
      <p:sp>
        <p:nvSpPr>
          <p:cNvPr id="44034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484784"/>
            <a:ext cx="7467600" cy="4989041"/>
          </a:xfrm>
        </p:spPr>
        <p:txBody>
          <a:bodyPr/>
          <a:lstStyle/>
          <a:p>
            <a:r>
              <a:rPr lang="ru-RU" dirty="0" smtClean="0"/>
              <a:t>предметный: содержание программы, объем и требования к уровню усвоения;</a:t>
            </a:r>
          </a:p>
          <a:p>
            <a:r>
              <a:rPr lang="ru-RU" dirty="0" smtClean="0"/>
              <a:t>- процессуальный: предметные технологии, формы, методы, средства обучения;</a:t>
            </a:r>
          </a:p>
          <a:p>
            <a:r>
              <a:rPr lang="ru-RU" dirty="0" smtClean="0"/>
              <a:t>- технологический: обоснование соответствия целей, содержания, форм и методов обучения возможностям и потребностям учащегося;</a:t>
            </a:r>
          </a:p>
          <a:p>
            <a:r>
              <a:rPr lang="ru-RU" dirty="0" smtClean="0"/>
              <a:t>- диагностический. </a:t>
            </a:r>
          </a:p>
          <a:p>
            <a:r>
              <a:rPr lang="ru-RU" dirty="0">
                <a:solidFill>
                  <a:srgbClr val="C00000"/>
                </a:solidFill>
                <a:latin typeface="Times New Roman" pitchFamily="18" charset="0"/>
              </a:rPr>
              <a:t>Программа должна соответствовать образовательному минимуму, учебному плану школы, профилю классов, в которых будет применяться, учитывать индивидуальные программы учеников</a:t>
            </a:r>
            <a:r>
              <a:rPr lang="ru-RU" dirty="0">
                <a:solidFill>
                  <a:srgbClr val="C00000"/>
                </a:solidFill>
              </a:rPr>
              <a:t>.</a:t>
            </a:r>
            <a:endParaRPr lang="ru-RU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3200" cap="none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Рабочие программы отражают специфику образовательной организации</a:t>
            </a:r>
          </a:p>
        </p:txBody>
      </p:sp>
      <p:sp>
        <p:nvSpPr>
          <p:cNvPr id="4608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66738" y="1752600"/>
            <a:ext cx="8001000" cy="45561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Особое внимание следует обратить на статус ОУ  (документ МО «Положение об общеобразовательном учреждении», где дается определение общеобразовательного учреждения, гимназии и лицея).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Исходя из этого:</a:t>
            </a:r>
          </a:p>
          <a:p>
            <a:pPr>
              <a:lnSpc>
                <a:spcPct val="8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Лицей должен иметь техническую направленность,</a:t>
            </a:r>
          </a:p>
          <a:p>
            <a:pPr>
              <a:lnSpc>
                <a:spcPct val="8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Гимназия – гуманитарную.</a:t>
            </a:r>
          </a:p>
          <a:p>
            <a:pPr>
              <a:lnSpc>
                <a:spcPct val="80000"/>
              </a:lnSpc>
            </a:pP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се  рабочие программы обязательно должны отражать направленность  образовательной организации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ru-RU" b="1" cap="none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Учебная программа</a:t>
            </a:r>
          </a:p>
        </p:txBody>
      </p:sp>
      <p:sp>
        <p:nvSpPr>
          <p:cNvPr id="4710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000" b="1" u="sng" dirty="0" smtClean="0"/>
              <a:t>   </a:t>
            </a:r>
            <a:r>
              <a:rPr lang="ru-RU" b="1" dirty="0" smtClean="0">
                <a:solidFill>
                  <a:srgbClr val="0070C0"/>
                </a:solidFill>
              </a:rPr>
              <a:t>Цели, содержание и другие элементы программы должны соответствовать друг другу, </a:t>
            </a:r>
            <a:r>
              <a:rPr lang="ru-RU" dirty="0" smtClean="0"/>
              <a:t>целостность и логичность составленной учебной программы – условие эффективности ее реализации.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dirty="0" smtClean="0"/>
              <a:t>   На стадии контроля результатов обучения необходимо обеспечить проверку уровня достижений каждой поставленной цели курса, а не только традиционно проверяемых с помощью контрольных работ или экзаменов знаний и умений.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/>
            <a:r>
              <a:rPr lang="ru-RU" sz="3600" b="1" cap="none" dirty="0" smtClean="0">
                <a:solidFill>
                  <a:srgbClr val="002060"/>
                </a:solidFill>
              </a:rPr>
              <a:t>Примерное содержание пояснительной записки</a:t>
            </a:r>
            <a:r>
              <a:rPr lang="ru-RU" sz="1600" b="1" cap="none" dirty="0" smtClean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4915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ru-RU" dirty="0" smtClean="0"/>
              <a:t>Рабочая программа по (название предмета, класс) разработана на основе Примерной программы МО РФ по (название предмета, год, ФИО автора), учебника (название предмета, ФИО авторов) с учётом требований Регионального образовательного стандарта.</a:t>
            </a:r>
          </a:p>
          <a:p>
            <a:pPr marL="609600" indent="-609600">
              <a:lnSpc>
                <a:spcPct val="90000"/>
              </a:lnSpc>
            </a:pPr>
            <a:r>
              <a:rPr lang="ru-RU" dirty="0" smtClean="0"/>
              <a:t>Обоснование необходимости введения учебного курса, ссылка на стандарт, согласно которому разработана программа.</a:t>
            </a:r>
          </a:p>
          <a:p>
            <a:pPr marL="609600" indent="-609600">
              <a:lnSpc>
                <a:spcPct val="90000"/>
              </a:lnSpc>
            </a:pPr>
            <a:r>
              <a:rPr lang="ru-RU" dirty="0" smtClean="0"/>
              <a:t>Цели и задачи программы.</a:t>
            </a:r>
          </a:p>
          <a:p>
            <a:pPr marL="609600" indent="-609600">
              <a:lnSpc>
                <a:spcPct val="90000"/>
              </a:lnSpc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ru-RU" sz="3600" cap="none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Цели программы (курса</a:t>
            </a:r>
            <a:r>
              <a:rPr lang="ru-RU" sz="20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)</a:t>
            </a:r>
          </a:p>
        </p:txBody>
      </p:sp>
      <p:sp>
        <p:nvSpPr>
          <p:cNvPr id="5120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000" dirty="0" smtClean="0"/>
              <a:t>Структура цели: Отглагольное существительное, характеризующее основной вид деятельности по программе» + «предмет, на который направлена эта </a:t>
            </a:r>
            <a:r>
              <a:rPr lang="ru-RU" sz="2000" dirty="0" err="1" smtClean="0"/>
              <a:t>деятельность»+»следствия</a:t>
            </a:r>
            <a:r>
              <a:rPr lang="ru-RU" sz="2000" dirty="0" smtClean="0"/>
              <a:t>, возникающие в результате применения этой деятельности».</a:t>
            </a:r>
            <a:endParaRPr lang="ru-RU" sz="2000" u="sng" dirty="0" smtClean="0"/>
          </a:p>
          <a:p>
            <a:pPr>
              <a:lnSpc>
                <a:spcPct val="80000"/>
              </a:lnSpc>
            </a:pPr>
            <a:r>
              <a:rPr lang="ru-RU" sz="2000" dirty="0" smtClean="0">
                <a:solidFill>
                  <a:srgbClr val="0070C0"/>
                </a:solidFill>
              </a:rPr>
              <a:t>Требования, которые необходимо выдержать при формулировании целей: </a:t>
            </a:r>
          </a:p>
          <a:p>
            <a:pPr>
              <a:lnSpc>
                <a:spcPct val="80000"/>
              </a:lnSpc>
            </a:pPr>
            <a:r>
              <a:rPr lang="ru-RU" sz="2000" dirty="0" smtClean="0"/>
              <a:t>- формулируются в соответствии с требованиями стандартов и в соответствии с определенной позицией автора;</a:t>
            </a:r>
          </a:p>
          <a:p>
            <a:pPr>
              <a:lnSpc>
                <a:spcPct val="80000"/>
              </a:lnSpc>
            </a:pPr>
            <a:r>
              <a:rPr lang="ru-RU" sz="2000" dirty="0" smtClean="0"/>
              <a:t>- формулируются научным языком;</a:t>
            </a:r>
          </a:p>
          <a:p>
            <a:pPr>
              <a:lnSpc>
                <a:spcPct val="80000"/>
              </a:lnSpc>
            </a:pPr>
            <a:r>
              <a:rPr lang="ru-RU" sz="2000" dirty="0" smtClean="0"/>
              <a:t>- фиксируют общие интеллектуальные умения, которые будут приобретены в результате освоения программы;</a:t>
            </a:r>
          </a:p>
          <a:p>
            <a:pPr>
              <a:lnSpc>
                <a:spcPct val="80000"/>
              </a:lnSpc>
            </a:pPr>
            <a:r>
              <a:rPr lang="ru-RU" sz="2000" dirty="0" smtClean="0"/>
              <a:t> - должны быть конкретными, но степень общности должна соответствовать уровню учебной программы;</a:t>
            </a:r>
          </a:p>
          <a:p>
            <a:pPr>
              <a:lnSpc>
                <a:spcPct val="80000"/>
              </a:lnSpc>
            </a:pPr>
            <a:r>
              <a:rPr lang="ru-RU" sz="2000" dirty="0" smtClean="0"/>
              <a:t>- должна быть выделена основная цель программы.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ru-RU" sz="3600" b="1" i="1" cap="none" dirty="0" smtClean="0">
                <a:solidFill>
                  <a:srgbClr val="002060"/>
                </a:solidFill>
              </a:rPr>
              <a:t>Задачи программы (курса)</a:t>
            </a:r>
          </a:p>
        </p:txBody>
      </p:sp>
      <p:sp>
        <p:nvSpPr>
          <p:cNvPr id="52226" name="Rectangle 3"/>
          <p:cNvSpPr>
            <a:spLocks noGrp="1"/>
          </p:cNvSpPr>
          <p:nvPr>
            <p:ph type="body" idx="4294967295"/>
          </p:nvPr>
        </p:nvSpPr>
        <p:spPr>
          <a:xfrm>
            <a:off x="539552" y="1556792"/>
            <a:ext cx="7467600" cy="48736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800" dirty="0" smtClean="0"/>
              <a:t>Задачи могут быть сформулированы на четырёх уровнях, которые отличаются глубиной проработки учебного материала. Уровни усвоения удобно определять глаголами – иметь представление, знать, уметь, иметь опыт (владеть).</a:t>
            </a:r>
          </a:p>
          <a:p>
            <a:pPr>
              <a:lnSpc>
                <a:spcPct val="80000"/>
              </a:lnSpc>
            </a:pPr>
            <a:r>
              <a:rPr lang="ru-RU" sz="1800" dirty="0" smtClean="0"/>
              <a:t>   Задачи </a:t>
            </a:r>
            <a:r>
              <a:rPr lang="ru-RU" sz="1800" b="1" dirty="0" smtClean="0"/>
              <a:t>первого</a:t>
            </a:r>
            <a:r>
              <a:rPr lang="ru-RU" sz="1800" dirty="0" smtClean="0"/>
              <a:t> уровня можно представить в виде: «иметь представление»+ «о чем». Можно использовать также синонимы глагола: быть знакомым, узнавать, видеть взаимосвязь, ориентироваться и т.д.</a:t>
            </a:r>
          </a:p>
          <a:p>
            <a:pPr>
              <a:lnSpc>
                <a:spcPct val="80000"/>
              </a:lnSpc>
            </a:pPr>
            <a:r>
              <a:rPr lang="ru-RU" sz="1800" dirty="0" smtClean="0"/>
              <a:t>   Задачи </a:t>
            </a:r>
            <a:r>
              <a:rPr lang="ru-RU" sz="1800" b="1" dirty="0" smtClean="0"/>
              <a:t>второго</a:t>
            </a:r>
            <a:r>
              <a:rPr lang="ru-RU" sz="1800" dirty="0" smtClean="0"/>
              <a:t> уровня – «знать» + «что?»</a:t>
            </a:r>
          </a:p>
          <a:p>
            <a:pPr>
              <a:lnSpc>
                <a:spcPct val="80000"/>
              </a:lnSpc>
            </a:pPr>
            <a:r>
              <a:rPr lang="ru-RU" sz="1800" dirty="0" smtClean="0"/>
              <a:t>   Задачи </a:t>
            </a:r>
            <a:r>
              <a:rPr lang="ru-RU" sz="1800" b="1" dirty="0" smtClean="0"/>
              <a:t>третьего</a:t>
            </a:r>
            <a:r>
              <a:rPr lang="ru-RU" sz="1800" dirty="0" smtClean="0"/>
              <a:t> уровня можно сформулировать в виде «деятельность, задаваемая глаголом» + «предмет, на который направлена эта деятельность»</a:t>
            </a:r>
          </a:p>
          <a:p>
            <a:pPr>
              <a:lnSpc>
                <a:spcPct val="80000"/>
              </a:lnSpc>
            </a:pPr>
            <a:r>
              <a:rPr lang="ru-RU" sz="1800" dirty="0" smtClean="0"/>
              <a:t>   Задачи четвертого уровня по форме могут быть представлены как задачи третьего уровня, но при этом подчеркивается более высокий уровень владения практическими навыками.</a:t>
            </a:r>
          </a:p>
          <a:p>
            <a:pPr>
              <a:lnSpc>
                <a:spcPct val="80000"/>
              </a:lnSpc>
            </a:pPr>
            <a:r>
              <a:rPr lang="ru-RU" sz="1800" dirty="0" smtClean="0"/>
              <a:t>   </a:t>
            </a:r>
            <a:r>
              <a:rPr lang="ru-RU" sz="1800" b="1" dirty="0">
                <a:solidFill>
                  <a:srgbClr val="0070C0"/>
                </a:solidFill>
              </a:rPr>
              <a:t>Г</a:t>
            </a:r>
            <a:r>
              <a:rPr lang="ru-RU" sz="1800" b="1" dirty="0" smtClean="0">
                <a:solidFill>
                  <a:srgbClr val="0070C0"/>
                </a:solidFill>
              </a:rPr>
              <a:t>лавное – сопоставить в дальнейшем цели и задачи программы</a:t>
            </a:r>
            <a:r>
              <a:rPr lang="ru-RU" sz="1800" dirty="0" smtClean="0">
                <a:solidFill>
                  <a:srgbClr val="0070C0"/>
                </a:solidFill>
              </a:rPr>
              <a:t> 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548680"/>
            <a:ext cx="7366000" cy="868958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3600" b="1" cap="none" dirty="0" smtClean="0">
                <a:solidFill>
                  <a:schemeClr val="tx1"/>
                </a:solidFill>
                <a:latin typeface="Times New Roman" pitchFamily="18" charset="0"/>
              </a:rPr>
              <a:t>Варианты  целей</a:t>
            </a:r>
            <a:r>
              <a:rPr lang="ru-RU" sz="3600" cap="none" dirty="0" smtClean="0">
                <a:solidFill>
                  <a:schemeClr val="tx1"/>
                </a:solidFill>
              </a:rPr>
              <a:t> :</a:t>
            </a:r>
            <a:r>
              <a:rPr lang="ru-RU" sz="3600" cap="none" dirty="0" smtClean="0"/>
              <a:t/>
            </a:r>
            <a:br>
              <a:rPr lang="ru-RU" sz="3600" cap="none" dirty="0" smtClean="0"/>
            </a:br>
            <a:endParaRPr lang="ru-RU" sz="3600" cap="none" dirty="0" smtClean="0"/>
          </a:p>
        </p:txBody>
      </p:sp>
      <p:sp>
        <p:nvSpPr>
          <p:cNvPr id="80899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870075"/>
            <a:ext cx="7467600" cy="4603750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Традиционные</a:t>
            </a:r>
          </a:p>
          <a:p>
            <a:pPr>
              <a:defRPr/>
            </a:pPr>
            <a:r>
              <a:rPr lang="ru-RU" dirty="0" smtClean="0"/>
              <a:t> </a:t>
            </a:r>
            <a:r>
              <a:rPr lang="ru-RU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«</a:t>
            </a:r>
            <a:r>
              <a:rPr lang="ru-RU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научить учащихся </a:t>
            </a:r>
            <a:r>
              <a:rPr lang="ru-RU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…»</a:t>
            </a:r>
            <a:r>
              <a:rPr lang="ru-RU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, </a:t>
            </a:r>
            <a:r>
              <a:rPr lang="ru-RU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«</a:t>
            </a:r>
            <a:r>
              <a:rPr lang="ru-RU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сформировать у школьников знания о </a:t>
            </a:r>
            <a:r>
              <a:rPr lang="ru-RU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…»</a:t>
            </a:r>
            <a:r>
              <a:rPr lang="ru-RU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, </a:t>
            </a:r>
            <a:r>
              <a:rPr lang="ru-RU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«</a:t>
            </a:r>
            <a:r>
              <a:rPr lang="ru-RU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познакомить учащихся с </a:t>
            </a:r>
            <a:r>
              <a:rPr lang="ru-RU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…»</a:t>
            </a:r>
          </a:p>
          <a:p>
            <a:pPr>
              <a:defRPr/>
            </a:pP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Развивающие </a:t>
            </a:r>
          </a:p>
          <a:p>
            <a:pPr>
              <a:defRPr/>
            </a:pPr>
            <a:endParaRPr lang="ru-RU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marL="0" indent="0">
              <a:buNone/>
              <a:defRPr/>
            </a:pPr>
            <a:endParaRPr lang="ru-RU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>
              <a:defRPr/>
            </a:pPr>
            <a:endParaRPr lang="ru-RU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>
              <a:defRPr/>
            </a:pPr>
            <a:endParaRPr lang="ru-RU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>
              <a:defRPr/>
            </a:pPr>
            <a:endParaRPr lang="ru-RU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04563" y="4005064"/>
            <a:ext cx="756084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</a:rPr>
              <a:t>деятельность учащихся по планированию изучения новой темы совместно с учителем</a:t>
            </a:r>
            <a:r>
              <a:rPr lang="ru-RU" sz="2400" dirty="0"/>
              <a:t>»</a:t>
            </a:r>
            <a:r>
              <a:rPr lang="ru-RU" sz="2400" dirty="0">
                <a:latin typeface="Times New Roman" pitchFamily="18" charset="0"/>
              </a:rPr>
              <a:t>, </a:t>
            </a:r>
            <a:r>
              <a:rPr lang="ru-RU" sz="2400" dirty="0"/>
              <a:t>«</a:t>
            </a:r>
            <a:r>
              <a:rPr lang="ru-RU" sz="2400" dirty="0">
                <a:latin typeface="Times New Roman" pitchFamily="18" charset="0"/>
              </a:rPr>
              <a:t>организовать деятельность учащихся по изучению и первичному закреплению </a:t>
            </a:r>
            <a:r>
              <a:rPr lang="ru-RU" sz="2400" dirty="0"/>
              <a:t>…</a:t>
            </a:r>
            <a:r>
              <a:rPr lang="ru-RU" sz="2400" dirty="0">
                <a:latin typeface="Times New Roman" pitchFamily="18" charset="0"/>
              </a:rPr>
              <a:t>.</a:t>
            </a:r>
            <a:r>
              <a:rPr lang="ru-RU" sz="2400" dirty="0"/>
              <a:t>»</a:t>
            </a:r>
            <a:r>
              <a:rPr lang="ru-RU" sz="2400" dirty="0">
                <a:latin typeface="Times New Roman" pitchFamily="18" charset="0"/>
              </a:rPr>
              <a:t>, </a:t>
            </a:r>
            <a:r>
              <a:rPr lang="ru-RU" sz="2400" dirty="0"/>
              <a:t>«</a:t>
            </a:r>
            <a:r>
              <a:rPr lang="ru-RU" sz="2400" dirty="0">
                <a:latin typeface="Times New Roman" pitchFamily="18" charset="0"/>
              </a:rPr>
              <a:t>обеспечить закрепление понятий, правил..</a:t>
            </a:r>
            <a:r>
              <a:rPr lang="ru-RU" sz="2400" dirty="0"/>
              <a:t>»</a:t>
            </a:r>
            <a:r>
              <a:rPr lang="ru-RU" sz="2400" dirty="0">
                <a:latin typeface="Times New Roman" pitchFamily="18" charset="0"/>
              </a:rPr>
              <a:t>, </a:t>
            </a:r>
            <a:r>
              <a:rPr lang="ru-RU" sz="2400" dirty="0"/>
              <a:t>«</a:t>
            </a:r>
            <a:r>
              <a:rPr lang="ru-RU" sz="2400" dirty="0">
                <a:latin typeface="Times New Roman" pitchFamily="18" charset="0"/>
              </a:rPr>
              <a:t>обеспечить применение учащимися знаний и способов действий..</a:t>
            </a:r>
            <a:r>
              <a:rPr lang="ru-RU" sz="2400" dirty="0"/>
              <a:t>»</a:t>
            </a:r>
            <a:r>
              <a:rPr lang="ru-RU" sz="2400" dirty="0">
                <a:latin typeface="Times New Roman" pitchFamily="18" charset="0"/>
              </a:rPr>
              <a:t> и т.д.</a:t>
            </a: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3600" cap="none" dirty="0" smtClean="0">
                <a:solidFill>
                  <a:srgbClr val="002060"/>
                </a:solidFill>
              </a:rPr>
              <a:t>При формулировании задачи, </a:t>
            </a:r>
            <a:br>
              <a:rPr lang="ru-RU" sz="3600" cap="none" dirty="0" smtClean="0">
                <a:solidFill>
                  <a:srgbClr val="002060"/>
                </a:solidFill>
              </a:rPr>
            </a:br>
            <a:r>
              <a:rPr lang="ru-RU" sz="3600" cap="none" dirty="0" smtClean="0">
                <a:solidFill>
                  <a:srgbClr val="002060"/>
                </a:solidFill>
              </a:rPr>
              <a:t>обязательно следует:</a:t>
            </a:r>
          </a:p>
        </p:txBody>
      </p:sp>
      <p:sp>
        <p:nvSpPr>
          <p:cNvPr id="5529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800" dirty="0" smtClean="0"/>
              <a:t>сформулировать результат ее решения (изучили правило – это не результат, а условие результата);</a:t>
            </a:r>
          </a:p>
          <a:p>
            <a:pPr>
              <a:lnSpc>
                <a:spcPct val="90000"/>
              </a:lnSpc>
            </a:pPr>
            <a:r>
              <a:rPr lang="ru-RU" sz="2800" dirty="0" smtClean="0"/>
              <a:t>б) определить критерии, по которым возможно проверить степень решения задачи;</a:t>
            </a:r>
          </a:p>
          <a:p>
            <a:pPr>
              <a:lnSpc>
                <a:spcPct val="90000"/>
              </a:lnSpc>
            </a:pPr>
            <a:r>
              <a:rPr lang="ru-RU" sz="2800" dirty="0" smtClean="0"/>
              <a:t>в) определить способы достижения результата и адекватные им и задаче способы проверки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600" cap="none" dirty="0" smtClean="0"/>
              <a:t> </a:t>
            </a:r>
            <a:r>
              <a:rPr lang="ru-RU" sz="3600" cap="none" dirty="0" smtClean="0">
                <a:solidFill>
                  <a:srgbClr val="002060"/>
                </a:solidFill>
              </a:rPr>
              <a:t>Особое место в системе задач </a:t>
            </a:r>
          </a:p>
        </p:txBody>
      </p:sp>
      <p:sp>
        <p:nvSpPr>
          <p:cNvPr id="5632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812800" indent="-812800"/>
            <a:r>
              <a:rPr lang="ru-RU" sz="2800" dirty="0" smtClean="0"/>
              <a:t>Понять – запомнить – применить</a:t>
            </a:r>
          </a:p>
          <a:p>
            <a:pPr marL="812800" indent="-812800"/>
            <a:r>
              <a:rPr lang="ru-RU" sz="2800" dirty="0" smtClean="0"/>
              <a:t>Понять – запомнить – применить – оценить степень владения умением – осуществить перенос в иную отрасль знаний (иную ситуацию)</a:t>
            </a:r>
          </a:p>
          <a:p>
            <a:pPr marL="812800" indent="-812800">
              <a:buFont typeface="Wingdings" pitchFamily="2" charset="2"/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79388" y="0"/>
            <a:ext cx="8015287" cy="1341438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ru-RU" sz="3600" b="1" cap="none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Тематический план </a:t>
            </a:r>
            <a:r>
              <a:rPr lang="ru-RU" sz="3600" cap="none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cap="none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u="sng" cap="none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34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341438"/>
            <a:ext cx="8326437" cy="448310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Наименование раздела, темы /блока, модуля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Количество теоретических занятий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Количество практических занятий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Планируемые результаты по каждой теме /блоку, модулю.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Составляется в виде таблицы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переходе на ФГОС планируемые результаты указываются в виде личностных, предметных,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метапредметных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результатов. </a:t>
            </a:r>
          </a:p>
          <a:p>
            <a:pPr>
              <a:buFont typeface="Wingdings" pitchFamily="2" charset="2"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наличии в комбинированном занятии значительно более 50% видов деятельности практического характера, занятие относится к практическому типу.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3200" b="1" dirty="0">
                <a:solidFill>
                  <a:srgbClr val="002060"/>
                </a:solidFill>
              </a:rPr>
              <a:t>Качество образования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28674" name="Прямоугольник 2"/>
          <p:cNvSpPr>
            <a:spLocks noChangeArrowheads="1"/>
          </p:cNvSpPr>
          <p:nvPr/>
        </p:nvSpPr>
        <p:spPr bwMode="auto">
          <a:xfrm>
            <a:off x="900113" y="2349500"/>
            <a:ext cx="7127875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- </a:t>
            </a:r>
            <a:r>
              <a:rPr lang="ru-RU" sz="2000"/>
              <a:t>комплексная характеристика образовательной деятельности и подготовки обучающегося, выражающая степень их соответствия</a:t>
            </a:r>
            <a:r>
              <a:rPr lang="ru-RU" sz="2000" b="1"/>
              <a:t>  </a:t>
            </a:r>
            <a:r>
              <a:rPr lang="ru-RU" sz="2000"/>
              <a:t>федеральным государственным образовательным стандартам, образовательным стандартам, федеральным государственным требованиям или потребностям физического или юридического лица, в интересах которого осуществляется образовательная деятельность, в том числе степень достижения планируемых результатов образовательной программы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Календарно-тематическое планирование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1643063"/>
          <a:ext cx="8572560" cy="3000396"/>
        </p:xfrm>
        <a:graphic>
          <a:graphicData uri="http://schemas.openxmlformats.org/drawingml/2006/table">
            <a:tbl>
              <a:tblPr firstRow="1" bandCol="1">
                <a:tableStyleId>{D7AC3CCA-C797-4891-BE02-D94E43425B78}</a:tableStyleId>
              </a:tblPr>
              <a:tblGrid>
                <a:gridCol w="428628"/>
                <a:gridCol w="642942"/>
                <a:gridCol w="571504"/>
                <a:gridCol w="785818"/>
                <a:gridCol w="792323"/>
                <a:gridCol w="836785"/>
                <a:gridCol w="876199"/>
                <a:gridCol w="504268"/>
                <a:gridCol w="599118"/>
                <a:gridCol w="785818"/>
                <a:gridCol w="920290"/>
                <a:gridCol w="504268"/>
                <a:gridCol w="324599"/>
              </a:tblGrid>
              <a:tr h="642942">
                <a:tc gridSpan="1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Календарно-тематическое планирование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44204" marR="4420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6057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/>
                        <a:t>№ </a:t>
                      </a:r>
                      <a:r>
                        <a:rPr lang="ru-RU" sz="1200" dirty="0" smtClean="0"/>
                        <a:t>уро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err="1" smtClean="0"/>
                        <a:t>ка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4204" marR="44204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/>
                        <a:t>Тема урока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4204" marR="44204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/>
                        <a:t>Кол-во </a:t>
                      </a:r>
                      <a:r>
                        <a:rPr lang="ru-RU" sz="1200" dirty="0"/>
                        <a:t>часов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4204" marR="44204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err="1" smtClean="0"/>
                        <a:t>Содер-жание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4204" marR="44204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/>
                        <a:t>Тип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/>
                        <a:t> урока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4204" marR="44204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err="1" smtClean="0"/>
                        <a:t>Характе-ристика</a:t>
                      </a:r>
                      <a:r>
                        <a:rPr lang="ru-RU" sz="1200" dirty="0" smtClean="0"/>
                        <a:t> </a:t>
                      </a:r>
                      <a:r>
                        <a:rPr lang="ru-RU" sz="1200" dirty="0" err="1" smtClean="0"/>
                        <a:t>деятель-ности</a:t>
                      </a:r>
                      <a:r>
                        <a:rPr lang="ru-RU" sz="1200" dirty="0" smtClean="0"/>
                        <a:t> </a:t>
                      </a:r>
                      <a:r>
                        <a:rPr lang="ru-RU" sz="1200" dirty="0"/>
                        <a:t>учащихся или виды учебной </a:t>
                      </a:r>
                      <a:r>
                        <a:rPr lang="ru-RU" sz="1200" dirty="0" err="1" smtClean="0"/>
                        <a:t>деятель-ности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4204" marR="44204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/>
                        <a:t>Виды контроля, </a:t>
                      </a:r>
                      <a:r>
                        <a:rPr lang="ru-RU" sz="1200" dirty="0" err="1" smtClean="0"/>
                        <a:t>измери-тели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4204" marR="44204" marT="0" marB="0"/>
                </a:tc>
                <a:tc rowSpan="2"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/>
                        <a:t>Планируемый </a:t>
                      </a:r>
                      <a:r>
                        <a:rPr lang="ru-RU" sz="1200" dirty="0"/>
                        <a:t>результат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4204" marR="44204" marT="0" marB="0"/>
                </a:tc>
                <a:tc rowSpan="2"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4204" marR="44204" marT="0" marB="0"/>
                </a:tc>
                <a:tc rowSpan="2"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4204" marR="44204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/>
                        <a:t>Домашнее задание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4204" marR="44204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/>
                        <a:t>Дата проведения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4204" marR="4420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34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/>
                        <a:t>План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4204" marR="44204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/>
                        <a:t>Факт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4204" marR="44204" marT="0" marB="0"/>
                </a:tc>
              </a:tr>
              <a:tr h="1093086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4204" marR="44204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Times New Roman"/>
                      </a:endParaRPr>
                    </a:p>
                  </a:txBody>
                  <a:tcPr marL="44204" marR="44204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Times New Roman"/>
                      </a:endParaRPr>
                    </a:p>
                  </a:txBody>
                  <a:tcPr marL="44204" marR="44204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Times New Roman"/>
                      </a:endParaRPr>
                    </a:p>
                  </a:txBody>
                  <a:tcPr marL="44204" marR="44204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Times New Roman"/>
                      </a:endParaRPr>
                    </a:p>
                  </a:txBody>
                  <a:tcPr marL="44204" marR="44204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Times New Roman"/>
                      </a:endParaRPr>
                    </a:p>
                  </a:txBody>
                  <a:tcPr marL="44204" marR="44204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Times New Roman"/>
                      </a:endParaRPr>
                    </a:p>
                  </a:txBody>
                  <a:tcPr marL="44204" marR="4420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smtClean="0"/>
                        <a:t>Предметные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44204" marR="4420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smtClean="0"/>
                        <a:t>Личностные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44204" marR="4420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err="1" smtClean="0"/>
                        <a:t>Метапред-метные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44204" marR="44204" marT="0" marB="0" anchor="ctr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Times New Roman"/>
                      </a:endParaRPr>
                    </a:p>
                  </a:txBody>
                  <a:tcPr marL="44204" marR="44204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Times New Roman"/>
                      </a:endParaRPr>
                    </a:p>
                  </a:txBody>
                  <a:tcPr marL="44204" marR="44204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Times New Roman"/>
                      </a:endParaRPr>
                    </a:p>
                  </a:txBody>
                  <a:tcPr marL="44204" marR="44204" marT="0" marB="0"/>
                </a:tc>
              </a:tr>
              <a:tr h="3148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1.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4204" marR="4420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Times New Roman"/>
                      </a:endParaRPr>
                    </a:p>
                  </a:txBody>
                  <a:tcPr marL="44204" marR="4420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Times New Roman"/>
                      </a:endParaRPr>
                    </a:p>
                  </a:txBody>
                  <a:tcPr marL="44204" marR="4420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Times New Roman"/>
                      </a:endParaRPr>
                    </a:p>
                  </a:txBody>
                  <a:tcPr marL="44204" marR="4420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Times New Roman"/>
                      </a:endParaRPr>
                    </a:p>
                  </a:txBody>
                  <a:tcPr marL="44204" marR="4420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Times New Roman"/>
                      </a:endParaRPr>
                    </a:p>
                  </a:txBody>
                  <a:tcPr marL="44204" marR="4420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Times New Roman"/>
                      </a:endParaRPr>
                    </a:p>
                  </a:txBody>
                  <a:tcPr marL="44204" marR="4420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Times New Roman"/>
                      </a:endParaRPr>
                    </a:p>
                  </a:txBody>
                  <a:tcPr marL="44204" marR="4420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Times New Roman"/>
                      </a:endParaRPr>
                    </a:p>
                  </a:txBody>
                  <a:tcPr marL="44204" marR="4420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Times New Roman"/>
                      </a:endParaRPr>
                    </a:p>
                  </a:txBody>
                  <a:tcPr marL="44204" marR="4420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Times New Roman"/>
                      </a:endParaRPr>
                    </a:p>
                  </a:txBody>
                  <a:tcPr marL="44204" marR="4420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Times New Roman"/>
                      </a:endParaRPr>
                    </a:p>
                  </a:txBody>
                  <a:tcPr marL="44204" marR="4420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Times New Roman"/>
                      </a:endParaRPr>
                    </a:p>
                  </a:txBody>
                  <a:tcPr marL="44204" marR="44204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ru-RU" sz="3600" b="1" cap="none" dirty="0" smtClean="0">
                <a:solidFill>
                  <a:srgbClr val="002060"/>
                </a:solidFill>
              </a:rPr>
              <a:t>Содержание программы</a:t>
            </a:r>
          </a:p>
        </p:txBody>
      </p:sp>
      <p:sp>
        <p:nvSpPr>
          <p:cNvPr id="5837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b="1" dirty="0" smtClean="0"/>
              <a:t>  - </a:t>
            </a:r>
            <a:r>
              <a:rPr lang="ru-RU" sz="2800" dirty="0" smtClean="0"/>
              <a:t>является системообразующей основой курса. </a:t>
            </a:r>
          </a:p>
          <a:p>
            <a:pPr>
              <a:buFont typeface="Wingdings" pitchFamily="2" charset="2"/>
              <a:buNone/>
            </a:pPr>
            <a:r>
              <a:rPr lang="ru-RU" sz="2800" dirty="0" smtClean="0"/>
              <a:t>Оно определяет основные модули, блоки, разделы, темы курса и конкретизирует составляющий их теоретический материал с выделением основных изучаемых понятий, умений и навыков темы.</a:t>
            </a:r>
          </a:p>
        </p:txBody>
      </p:sp>
      <p:sp>
        <p:nvSpPr>
          <p:cNvPr id="58371" name="Rectangle 4"/>
          <p:cNvSpPr>
            <a:spLocks noChangeArrowheads="1"/>
          </p:cNvSpPr>
          <p:nvPr/>
        </p:nvSpPr>
        <p:spPr bwMode="auto">
          <a:xfrm>
            <a:off x="-323850" y="3622675"/>
            <a:ext cx="183451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>
                <a:latin typeface="Verdana" pitchFamily="34" charset="0"/>
              </a:rPr>
              <a:t>)</a:t>
            </a:r>
          </a:p>
        </p:txBody>
      </p:sp>
      <p:sp>
        <p:nvSpPr>
          <p:cNvPr id="58372" name="Rectangle 5"/>
          <p:cNvSpPr>
            <a:spLocks noChangeArrowheads="1"/>
          </p:cNvSpPr>
          <p:nvPr/>
        </p:nvSpPr>
        <p:spPr bwMode="auto">
          <a:xfrm>
            <a:off x="8686800" y="4635500"/>
            <a:ext cx="184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endParaRPr lang="ru-RU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marL="800100" indent="-800100" algn="ctr">
              <a:defRPr/>
            </a:pPr>
            <a:r>
              <a:rPr lang="ru-RU" sz="3600" b="1" cap="none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Критерии оценки качества</a:t>
            </a:r>
          </a:p>
        </p:txBody>
      </p:sp>
      <p:sp>
        <p:nvSpPr>
          <p:cNvPr id="5939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0070C0"/>
                </a:solidFill>
              </a:rPr>
              <a:t>Смысловая глубина.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/>
              <a:t>Анализируется, на каком уровне проработана программа, есть ли в ней четкое и конкретное обозначение смысла данного курса, продолжают и раскрывают ли обозначенный смысл цели, задачи и другие компоненты программы.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ru-RU" sz="3600" b="1" cap="none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Критерии оценки качества</a:t>
            </a:r>
          </a:p>
        </p:txBody>
      </p:sp>
      <p:sp>
        <p:nvSpPr>
          <p:cNvPr id="6041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0070C0"/>
                </a:solidFill>
              </a:rPr>
              <a:t>Соответствие образовательным стандартам и нормативам. </a:t>
            </a:r>
          </a:p>
          <a:p>
            <a:r>
              <a:rPr lang="ru-RU" dirty="0" smtClean="0"/>
              <a:t>Программа должна соответствовать образовательному минимуму, учебному плану школы, профилю классов, в которых будет применяться, учитывать индивидуальные программы учеников.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r>
              <a:rPr lang="ru-RU" sz="3600" cap="none" dirty="0" smtClean="0">
                <a:solidFill>
                  <a:srgbClr val="002060"/>
                </a:solidFill>
              </a:rPr>
              <a:t>Рабочие программы</a:t>
            </a:r>
            <a:endParaRPr lang="ru-RU" sz="3600" cap="none" dirty="0" smtClean="0">
              <a:solidFill>
                <a:srgbClr val="002060"/>
              </a:solidFill>
            </a:endParaRPr>
          </a:p>
        </p:txBody>
      </p:sp>
      <p:sp>
        <p:nvSpPr>
          <p:cNvPr id="9011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  <a:defRPr/>
            </a:pPr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Рабочие программы по учебным предметам: иностранные языки: методические рекомендации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Основная школа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</a:t>
            </a:r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серии «Реализуем новые стандарты»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ru-RU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Иностранные языки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ru-RU" sz="2800" dirty="0" err="1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</a:t>
            </a:r>
            <a:r>
              <a:rPr lang="ru-RU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.Казань</a:t>
            </a:r>
            <a:r>
              <a:rPr lang="ru-RU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2013.- 368 с.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75" y="214313"/>
            <a:ext cx="74676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 eaLnBrk="1" hangingPunct="1">
              <a:defRPr/>
            </a:pPr>
            <a:r>
              <a:rPr lang="ru-RU" sz="3600" b="1" cap="none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Представлены учебные предметы</a:t>
            </a:r>
          </a:p>
        </p:txBody>
      </p:sp>
      <p:sp>
        <p:nvSpPr>
          <p:cNvPr id="73730" name="Содержимое 2"/>
          <p:cNvSpPr>
            <a:spLocks noGrp="1"/>
          </p:cNvSpPr>
          <p:nvPr>
            <p:ph sz="quarter" idx="1"/>
          </p:nvPr>
        </p:nvSpPr>
        <p:spPr>
          <a:xfrm>
            <a:off x="468313" y="1557338"/>
            <a:ext cx="8186737" cy="4902200"/>
          </a:xfrm>
        </p:spPr>
        <p:txBody>
          <a:bodyPr/>
          <a:lstStyle/>
          <a:p>
            <a:pPr eaLnBrk="1" hangingPunct="1"/>
            <a:r>
              <a:rPr lang="ru-RU" dirty="0" smtClean="0"/>
              <a:t>Русский язык и литература</a:t>
            </a:r>
          </a:p>
          <a:p>
            <a:pPr eaLnBrk="1" hangingPunct="1"/>
            <a:r>
              <a:rPr lang="ru-RU" dirty="0" smtClean="0"/>
              <a:t>Татарский язык и литература</a:t>
            </a:r>
          </a:p>
          <a:p>
            <a:pPr eaLnBrk="1" hangingPunct="1"/>
            <a:r>
              <a:rPr lang="ru-RU" sz="2800" dirty="0" smtClean="0">
                <a:solidFill>
                  <a:srgbClr val="C00000"/>
                </a:solidFill>
              </a:rPr>
              <a:t>Иностранные языки (английский, французский, немецкий)</a:t>
            </a:r>
          </a:p>
          <a:p>
            <a:pPr eaLnBrk="1" hangingPunct="1"/>
            <a:r>
              <a:rPr lang="ru-RU" dirty="0" smtClean="0"/>
              <a:t>Математика</a:t>
            </a:r>
          </a:p>
          <a:p>
            <a:pPr eaLnBrk="1" hangingPunct="1"/>
            <a:r>
              <a:rPr lang="ru-RU" dirty="0" smtClean="0"/>
              <a:t>Информатика и ИКТ</a:t>
            </a:r>
          </a:p>
          <a:p>
            <a:pPr eaLnBrk="1" hangingPunct="1"/>
            <a:r>
              <a:rPr lang="ru-RU" dirty="0" smtClean="0"/>
              <a:t>Физика</a:t>
            </a:r>
          </a:p>
          <a:p>
            <a:pPr eaLnBrk="1" hangingPunct="1"/>
            <a:r>
              <a:rPr lang="ru-RU" dirty="0" smtClean="0"/>
              <a:t>Химия</a:t>
            </a:r>
          </a:p>
          <a:p>
            <a:pPr eaLnBrk="1" hangingPunct="1"/>
            <a:r>
              <a:rPr lang="ru-RU" dirty="0" smtClean="0"/>
              <a:t>Биология</a:t>
            </a:r>
          </a:p>
          <a:p>
            <a:pPr eaLnBrk="1" hangingPunct="1"/>
            <a:r>
              <a:rPr lang="ru-RU" dirty="0" smtClean="0"/>
              <a:t>География</a:t>
            </a:r>
          </a:p>
          <a:p>
            <a:pPr eaLnBrk="1" hangingPunct="1"/>
            <a:r>
              <a:rPr lang="ru-RU" dirty="0" smtClean="0"/>
              <a:t>История и обществознание</a:t>
            </a:r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68313" y="333375"/>
            <a:ext cx="74676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marL="571500" indent="-571500">
              <a:defRPr/>
            </a:pPr>
            <a:r>
              <a:rPr lang="ru-RU" sz="3600" b="1" cap="none" dirty="0" smtClean="0">
                <a:solidFill>
                  <a:srgbClr val="002060"/>
                </a:solidFill>
              </a:rPr>
              <a:t>Помним</a:t>
            </a:r>
          </a:p>
        </p:txBody>
      </p:sp>
      <p:sp>
        <p:nvSpPr>
          <p:cNvPr id="6861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ru-RU" sz="2800" dirty="0" smtClean="0"/>
              <a:t>Рабочие программы учебных предметов разрабатываются образовательной организацией </a:t>
            </a:r>
            <a:r>
              <a:rPr lang="ru-RU" sz="2800" dirty="0" smtClean="0">
                <a:solidFill>
                  <a:schemeClr val="accent1"/>
                </a:solidFill>
              </a:rPr>
              <a:t>самостоятельно </a:t>
            </a:r>
            <a:r>
              <a:rPr lang="ru-RU" sz="2800" dirty="0" smtClean="0"/>
              <a:t>в соответствии со Стандартом с учетом примерной основной образовательной программы основного общего образования (примерных рабочих программ учебных предметов).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r>
              <a:rPr lang="ru-RU" sz="3600" cap="none" dirty="0" smtClean="0">
                <a:solidFill>
                  <a:srgbClr val="002060"/>
                </a:solidFill>
              </a:rPr>
              <a:t>Знаем</a:t>
            </a:r>
          </a:p>
        </p:txBody>
      </p:sp>
      <p:sp>
        <p:nvSpPr>
          <p:cNvPr id="7065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ru-RU" sz="2000" dirty="0" smtClean="0"/>
              <a:t>Педагоги </a:t>
            </a:r>
            <a:r>
              <a:rPr lang="ru-RU" sz="2000" dirty="0" smtClean="0">
                <a:solidFill>
                  <a:schemeClr val="accent1"/>
                </a:solidFill>
              </a:rPr>
              <a:t>имеют право на творческую инициативу, разработку и применение авторских программ и методов обучения и воспитания в пределах реализуемой образовательной программы,</a:t>
            </a:r>
            <a:r>
              <a:rPr lang="ru-RU" sz="2000" dirty="0" smtClean="0"/>
              <a:t> отдельного учебного предмета, а также право на участие в разработке образовательных программ, в том числе рабочих программ учебных предметов (пункт 3 части 3 статьи 47 Федерального закона № 273-ФЗ)</a:t>
            </a:r>
          </a:p>
          <a:p>
            <a:r>
              <a:rPr lang="ru-RU" sz="2000" dirty="0" smtClean="0"/>
              <a:t>Согласно пункту 1 части 1 статьи 48 Федерального закона № 273-ФЗ педагогические работники обязаны осуществлять свою деятельность </a:t>
            </a:r>
            <a:r>
              <a:rPr lang="ru-RU" sz="2000" dirty="0" smtClean="0">
                <a:solidFill>
                  <a:srgbClr val="C00000"/>
                </a:solidFill>
              </a:rPr>
              <a:t>на высоком профессиональном уровне,</a:t>
            </a:r>
            <a:r>
              <a:rPr lang="ru-RU" sz="2000" dirty="0" smtClean="0"/>
              <a:t> обеспечивать в полном объеме реализацию преподаваемого учебного предмета в соответствии с утвержденной рабочей программой.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72548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Типология уроков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75" y="714375"/>
          <a:ext cx="8715375" cy="6070284"/>
        </p:xfrm>
        <a:graphic>
          <a:graphicData uri="http://schemas.openxmlformats.org/drawingml/2006/table">
            <a:tbl>
              <a:tblPr/>
              <a:tblGrid>
                <a:gridCol w="1827213"/>
                <a:gridCol w="6888162"/>
              </a:tblGrid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entury Schoolbook" pitchFamily="18" charset="0"/>
                        </a:rPr>
                        <a:t>Традиционный тип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00" marR="50800" marT="0" marB="0" horzOverflow="overflow">
                    <a:lnL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E3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entury Schoolbook" pitchFamily="18" charset="0"/>
                        </a:rPr>
                        <a:t>Тип в соответствии с ФГОС нового поколения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00" marR="50800" marT="0" marB="0" horzOverflow="overflow">
                    <a:lnL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E3FB"/>
                    </a:solidFill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Урок ознакомления с новым материалом</a:t>
                      </a:r>
                      <a:endParaRPr kumimoji="0" lang="ru-RU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00" marR="50800" marT="0" marB="0" horzOverflow="overflow">
                    <a:lnL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Урок по типологии ОС «Школа 2100»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Урок первичного предъявления новых знаний (выполнение действий по образцу, алгоритму)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00" marR="50800" marT="0" marB="0" horzOverflow="overflow">
                    <a:lnL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Урок закрепления</a:t>
                      </a:r>
                      <a:endParaRPr kumimoji="0" lang="ru-RU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00" marR="50800" marT="0" marB="0" horzOverflow="overflow">
                    <a:lnL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Урок формирования первоначальных предметных умений (правильное воспроизведение образцов, применение алгоритмов и правил)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00" marR="50800" marT="0" marB="0" horzOverflow="overflow">
                    <a:lnL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Урок применения знаний, умений</a:t>
                      </a:r>
                      <a:endParaRPr kumimoji="0" lang="ru-RU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00" marR="50800" marT="0" marB="0" horzOverflow="overflow">
                    <a:lnL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Урок применения предметных умений (самостоятельное решение задач повышенной сложности)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00" marR="50800" marT="0" marB="0" horzOverflow="overflow">
                    <a:lnL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Урок обобщения</a:t>
                      </a:r>
                      <a:endParaRPr kumimoji="0" lang="ru-RU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00" marR="50800" marT="0" marB="0" horzOverflow="overflow">
                    <a:lnL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Урок обобщения и систематизации (уровень формированности УУД)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00" marR="50800" marT="0" marB="0" horzOverflow="overflow">
                    <a:lnL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Урок проверки и коррекции</a:t>
                      </a:r>
                      <a:endParaRPr kumimoji="0" lang="ru-RU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00" marR="50800" marT="0" marB="0" horzOverflow="overflow">
                    <a:lnL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Контрольный урок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00" marR="50800" marT="0" marB="0" horzOverflow="overflow">
                    <a:lnL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00" marR="50800" marT="0" marB="0" horzOverflow="overflow">
                    <a:lnL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Коррекционный урок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00" marR="50800" marT="0" marB="0" horzOverflow="overflow">
                    <a:lnL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6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00" marR="50800" marT="0" marB="0" horzOverflow="overflow">
                    <a:lnL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E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Урок по типологии А.К.Дусавицкого:</a:t>
                      </a:r>
                      <a:endParaRPr kumimoji="0" lang="ru-RU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Тип урока определяет формирование того или иного учебного действия в структуре учебной деятельности.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AutoNum type="arabicPeriod"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Урок постановки учебной задачи.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AutoNum type="arabicPeriod"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Урок решения учебной задачи.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AutoNum type="arabicPeriod"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Урок моделирования и преобразования модели.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AutoNum type="arabicPeriod"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Урок решения частных задач с применением открытого способа.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AutoNum type="arabicPeriod"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Урок контроля и оценки.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00" marR="50800" marT="0" marB="0" horzOverflow="overflow">
                    <a:lnL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EFFF"/>
                    </a:solidFill>
                  </a:tcPr>
                </a:tc>
              </a:tr>
              <a:tr h="156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00" marR="50800" marT="0" marB="0" horzOverflow="overflow">
                    <a:lnL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EFFF"/>
                    </a:solidFill>
                  </a:tcPr>
                </a:tc>
                <a:tc>
                  <a:txBody>
                    <a:bodyPr/>
                    <a:lstStyle/>
                    <a:p>
                      <a:pPr marL="20638" marR="0" lvl="0" indent="317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Типология уроков в дидактической системе деятельностного метода:</a:t>
                      </a:r>
                      <a:endParaRPr kumimoji="0" lang="ru-RU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</a:endParaRPr>
                    </a:p>
                    <a:p>
                      <a:pPr marL="20638" marR="0" lvl="0" indent="317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Уроки деятельностной направленности по целеполаганию можно распределить на четыре группы:</a:t>
                      </a:r>
                    </a:p>
                    <a:p>
                      <a:pPr marL="20638" marR="0" lvl="0" indent="317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AutoNum type="arabicPeriod"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Уроки «открытия» нового знания;</a:t>
                      </a:r>
                    </a:p>
                    <a:p>
                      <a:pPr marL="20638" marR="0" lvl="0" indent="317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AutoNum type="arabicPeriod"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Уроки рефлексии;</a:t>
                      </a:r>
                    </a:p>
                    <a:p>
                      <a:pPr marL="20638" marR="0" lvl="0" indent="317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AutoNum type="arabicPeriod"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Уроки общеметодологической направленности;</a:t>
                      </a:r>
                    </a:p>
                    <a:p>
                      <a:pPr marL="20638" marR="0" lvl="0" indent="317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AutoNum type="arabicPeriod"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Уроки развивающего контроля.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00" marR="50800" marT="0" marB="0" horzOverflow="overflow">
                    <a:lnL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64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E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500" y="285750"/>
            <a:ext cx="7686675" cy="112712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ru-RU" sz="3600" b="1" cap="none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МЕТОДИЧЕСКИЕ РЕКОМЕНДАЦИИ</a:t>
            </a:r>
            <a:endParaRPr lang="ru-RU" sz="3600" b="1" cap="none" dirty="0" smtClean="0"/>
          </a:p>
        </p:txBody>
      </p:sp>
      <p:sp>
        <p:nvSpPr>
          <p:cNvPr id="29698" name="Содержимое 2"/>
          <p:cNvSpPr>
            <a:spLocks noGrp="1"/>
          </p:cNvSpPr>
          <p:nvPr>
            <p:ph sz="quarter" idx="1"/>
          </p:nvPr>
        </p:nvSpPr>
        <p:spPr>
          <a:xfrm>
            <a:off x="468313" y="1628775"/>
            <a:ext cx="8401050" cy="45259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dirty="0" smtClean="0"/>
              <a:t>   </a:t>
            </a:r>
            <a:r>
              <a:rPr lang="ru-RU" sz="2800" dirty="0" smtClean="0"/>
              <a:t>Настоящие рекомендации разработаны в соответствии с Федеральным законом «Об образовании в Российской Федерации» (№273-ФЗ от 29.12.2012г.), требованиями ФГОС основного общего образования и регламентирует порядок разработки и реализации рабочих программ педагогов. </a:t>
            </a:r>
          </a:p>
          <a:p>
            <a:pPr eaLnBrk="1" hangingPunct="1">
              <a:buFont typeface="Arial" charset="0"/>
              <a:buNone/>
            </a:pPr>
            <a:r>
              <a:rPr lang="ru-RU" sz="28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ru-RU" b="1" cap="none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Типология программ</a:t>
            </a:r>
          </a:p>
        </p:txBody>
      </p:sp>
      <p:sp>
        <p:nvSpPr>
          <p:cNvPr id="3072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800" b="1" i="1" dirty="0" smtClean="0"/>
              <a:t>    </a:t>
            </a:r>
            <a:r>
              <a:rPr lang="ru-RU" sz="2000" b="1" i="1" dirty="0" smtClean="0">
                <a:solidFill>
                  <a:schemeClr val="tx2"/>
                </a:solidFill>
              </a:rPr>
              <a:t>Типовые образовательные программы</a:t>
            </a:r>
            <a:r>
              <a:rPr lang="ru-RU" sz="2000" b="1" i="1" dirty="0" smtClean="0"/>
              <a:t> 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составляются учеными, методистами, авторами учебников и могут утверждаться органами управления образованием. Эти программы включают целевые установки, очерчивают базовый круг знаний, умений, навыков, форм и видов деятельности учащихся, характеризуют требования к подготовке учеников. 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В программах даются рекомендации по организации обучения, указываются необходимые средства обучения, могут быть приведены примеры тестовых и контрольных работ. 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Такие программы могут сопровождаться примерным тематическим планированием с разбивкой на отдельные уроки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ru-RU" b="1" cap="none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Типология программ</a:t>
            </a:r>
            <a:r>
              <a:rPr lang="ru-RU" cap="none" dirty="0" smtClean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3174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 algn="just">
              <a:lnSpc>
                <a:spcPct val="90000"/>
              </a:lnSpc>
              <a:buFont typeface="Wingdings" pitchFamily="2" charset="2"/>
              <a:buNone/>
            </a:pPr>
            <a:r>
              <a:rPr lang="ru-RU" b="1" i="1" dirty="0" smtClean="0">
                <a:solidFill>
                  <a:srgbClr val="0070C0"/>
                </a:solidFill>
              </a:rPr>
              <a:t>       Рабочие образовательные программы </a:t>
            </a:r>
            <a:r>
              <a:rPr lang="ru-RU" dirty="0" smtClean="0"/>
              <a:t>составляются или подбираются самими учителями для осуществления реального обучения в конкретных условиях. Такая программа составляется по каждому учебному курсу и классу, как правило, на учебный год. Основа программы  - государственные образовательные стандарты, национально-региональный компонент, принятая школой образовательная концепция, дидактическая система учителя, особенности класса.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ru-RU" sz="3600" cap="none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Типология программ</a:t>
            </a:r>
          </a:p>
        </p:txBody>
      </p:sp>
      <p:sp>
        <p:nvSpPr>
          <p:cNvPr id="3277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 algn="just">
              <a:lnSpc>
                <a:spcPct val="80000"/>
              </a:lnSpc>
            </a:pPr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</a:rPr>
              <a:t>Индивидуальные образовательные программы </a:t>
            </a:r>
            <a:r>
              <a:rPr lang="ru-RU" sz="2000" dirty="0" smtClean="0"/>
              <a:t>конкретизируют ученический компонент базисного учебного плана и составляются по отношению к обучению отдельных учеников. В программах данного типа индивидуально для каждого ученика указываются его цели обучения в целом или по отдельным предметам, направления и общий план деятельности, предметы и темы по выбору, мастерские и факультативы, график участия в олимпиадах и конференциях, названия творческих работ, планируемые образовательные результаты, их сроки, формы проверки и оценки достижений и т.д. Индивидуальные образовательные программы учеников учитываются педагогом при конструировании общей рабочей программы и осуществлении образовательного процесса.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Рабочая программа</a:t>
            </a:r>
          </a:p>
        </p:txBody>
      </p:sp>
      <p:sp>
        <p:nvSpPr>
          <p:cNvPr id="83970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72425" cy="368617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2800" dirty="0" smtClean="0"/>
              <a:t>   Каждый учитель образовательного учреждения, опираясь на ФГОС ООО и учебный план школы, а также на примерные учебные программы, составляет свою </a:t>
            </a:r>
            <a:r>
              <a:rPr lang="ru-RU" sz="2800" i="1" dirty="0" smtClean="0">
                <a:solidFill>
                  <a:srgbClr val="0070C0"/>
                </a:solidFill>
              </a:rPr>
              <a:t>рабочую программу</a:t>
            </a:r>
            <a:r>
              <a:rPr lang="ru-RU" sz="2800" dirty="0" smtClean="0">
                <a:solidFill>
                  <a:srgbClr val="0070C0"/>
                </a:solidFill>
              </a:rPr>
              <a:t>, </a:t>
            </a:r>
            <a:r>
              <a:rPr lang="ru-RU" sz="2800" dirty="0" smtClean="0"/>
              <a:t>которая является </a:t>
            </a:r>
            <a:r>
              <a:rPr lang="ru-RU" sz="2800" dirty="0" smtClean="0">
                <a:solidFill>
                  <a:srgbClr val="C00000"/>
                </a:solidFill>
              </a:rPr>
              <a:t>локальным и индивидуальным документом педагога</a:t>
            </a:r>
            <a:r>
              <a:rPr lang="ru-RU" sz="2800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Рабочая программа</a:t>
            </a:r>
          </a:p>
        </p:txBody>
      </p:sp>
      <p:sp>
        <p:nvSpPr>
          <p:cNvPr id="32770" name="Содержимое 2"/>
          <p:cNvSpPr>
            <a:spLocks noGrp="1"/>
          </p:cNvSpPr>
          <p:nvPr>
            <p:ph sz="quarter" idx="1"/>
          </p:nvPr>
        </p:nvSpPr>
        <p:spPr>
          <a:xfrm>
            <a:off x="468313" y="1628775"/>
            <a:ext cx="8186737" cy="4471988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Рабочая программа по учебному предмету </a:t>
            </a:r>
            <a:r>
              <a:rPr lang="ru-RU" sz="2800" dirty="0" smtClean="0"/>
              <a:t>– это, </a:t>
            </a:r>
            <a:r>
              <a:rPr lang="ru-RU" sz="2800" i="1" dirty="0" smtClean="0">
                <a:solidFill>
                  <a:srgbClr val="0070C0"/>
                </a:solidFill>
              </a:rPr>
              <a:t>во-первых</a:t>
            </a:r>
            <a:r>
              <a:rPr lang="ru-RU" sz="2800" i="1" dirty="0" smtClean="0"/>
              <a:t>,</a:t>
            </a:r>
            <a:r>
              <a:rPr lang="ru-RU" sz="2800" dirty="0" smtClean="0"/>
              <a:t> нормативно-правовой документ, обязательный для выполнения в полном объеме, предназначенный для реализации требований ФГОС основного общего образования к результатам освоения программы по конкретному предмету учебного плана общеобразовательного учреждения,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06504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Шаблон оформления с слайдом-оглавлением ">
  <a:themeElements>
    <a:clrScheme name="pl-Conclusion5 1">
      <a:dk1>
        <a:srgbClr val="464646"/>
      </a:dk1>
      <a:lt1>
        <a:srgbClr val="FFFFFF"/>
      </a:lt1>
      <a:dk2>
        <a:srgbClr val="000000"/>
      </a:dk2>
      <a:lt2>
        <a:srgbClr val="808080"/>
      </a:lt2>
      <a:accent1>
        <a:srgbClr val="F15D5F"/>
      </a:accent1>
      <a:accent2>
        <a:srgbClr val="333399"/>
      </a:accent2>
      <a:accent3>
        <a:srgbClr val="FFFFFF"/>
      </a:accent3>
      <a:accent4>
        <a:srgbClr val="3A3A3A"/>
      </a:accent4>
      <a:accent5>
        <a:srgbClr val="F7B6B6"/>
      </a:accent5>
      <a:accent6>
        <a:srgbClr val="2D2D8A"/>
      </a:accent6>
      <a:hlink>
        <a:srgbClr val="F15D5F"/>
      </a:hlink>
      <a:folHlink>
        <a:srgbClr val="909090"/>
      </a:folHlink>
    </a:clrScheme>
    <a:fontScheme name="pl-Conclusion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l-Conclusion5 1">
        <a:dk1>
          <a:srgbClr val="464646"/>
        </a:dk1>
        <a:lt1>
          <a:srgbClr val="FFFFFF"/>
        </a:lt1>
        <a:dk2>
          <a:srgbClr val="000000"/>
        </a:dk2>
        <a:lt2>
          <a:srgbClr val="808080"/>
        </a:lt2>
        <a:accent1>
          <a:srgbClr val="F15D5F"/>
        </a:accent1>
        <a:accent2>
          <a:srgbClr val="333399"/>
        </a:accent2>
        <a:accent3>
          <a:srgbClr val="FFFFFF"/>
        </a:accent3>
        <a:accent4>
          <a:srgbClr val="3A3A3A"/>
        </a:accent4>
        <a:accent5>
          <a:srgbClr val="F7B6B6"/>
        </a:accent5>
        <a:accent6>
          <a:srgbClr val="2D2D8A"/>
        </a:accent6>
        <a:hlink>
          <a:srgbClr val="F15D5F"/>
        </a:hlink>
        <a:folHlink>
          <a:srgbClr val="909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Эркер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оформления с слайдом-оглавлением </Template>
  <TotalTime>894</TotalTime>
  <Words>2273</Words>
  <Application>Microsoft Office PowerPoint</Application>
  <PresentationFormat>Экран (4:3)</PresentationFormat>
  <Paragraphs>213</Paragraphs>
  <Slides>38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38</vt:i4>
      </vt:variant>
    </vt:vector>
  </HeadingPairs>
  <TitlesOfParts>
    <vt:vector size="40" baseType="lpstr">
      <vt:lpstr>Шаблон оформления с слайдом-оглавлением </vt:lpstr>
      <vt:lpstr>Эркер</vt:lpstr>
      <vt:lpstr>Рабочая программа учителя-предметника как инструмент управления качеством образования (Методические рекомендации) </vt:lpstr>
      <vt:lpstr>Образование</vt:lpstr>
      <vt:lpstr>Качество образования</vt:lpstr>
      <vt:lpstr>МЕТОДИЧЕСКИЕ РЕКОМЕНДАЦИИ</vt:lpstr>
      <vt:lpstr>Типология программ</vt:lpstr>
      <vt:lpstr>Типология программ </vt:lpstr>
      <vt:lpstr>Типология программ</vt:lpstr>
      <vt:lpstr>Рабочая программа</vt:lpstr>
      <vt:lpstr>Рабочая программа</vt:lpstr>
      <vt:lpstr>Рабочая программа</vt:lpstr>
      <vt:lpstr>Нормативные документы для составления программы </vt:lpstr>
      <vt:lpstr>Цели и задачи программы</vt:lpstr>
      <vt:lpstr>Рабочая программа выполняет три основные функции: </vt:lpstr>
      <vt:lpstr>Нормативная функция</vt:lpstr>
      <vt:lpstr>Информационно-методическая </vt:lpstr>
      <vt:lpstr>Организационно-планирующая</vt:lpstr>
      <vt:lpstr>Единая схема разработки рабочих программ</vt:lpstr>
      <vt:lpstr>Краткая характеристика структурных элементов программы </vt:lpstr>
      <vt:lpstr>Алгоритм создания рабочей программы</vt:lpstr>
      <vt:lpstr>Компоненты рабочей образовательной программы</vt:lpstr>
      <vt:lpstr>Рабочие программы отражают специфику образовательной организации</vt:lpstr>
      <vt:lpstr>Учебная программа</vt:lpstr>
      <vt:lpstr>Примерное содержание пояснительной записки:</vt:lpstr>
      <vt:lpstr>Цели программы (курса)</vt:lpstr>
      <vt:lpstr>Задачи программы (курса)</vt:lpstr>
      <vt:lpstr>Варианты  целей : </vt:lpstr>
      <vt:lpstr>При формулировании задачи,  обязательно следует:</vt:lpstr>
      <vt:lpstr> Особое место в системе задач </vt:lpstr>
      <vt:lpstr>Тематический план  </vt:lpstr>
      <vt:lpstr>Календарно-тематическое планирование </vt:lpstr>
      <vt:lpstr>Содержание программы</vt:lpstr>
      <vt:lpstr>Критерии оценки качества</vt:lpstr>
      <vt:lpstr>Критерии оценки качества</vt:lpstr>
      <vt:lpstr>Рабочие программы</vt:lpstr>
      <vt:lpstr> Представлены учебные предметы</vt:lpstr>
      <vt:lpstr>Помним</vt:lpstr>
      <vt:lpstr>Знаем</vt:lpstr>
      <vt:lpstr>Типология уроков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Оглавление</dc:title>
  <dc:creator>Slash</dc:creator>
  <cp:lastModifiedBy>GYPNORION</cp:lastModifiedBy>
  <cp:revision>96</cp:revision>
  <dcterms:created xsi:type="dcterms:W3CDTF">2008-08-03T20:59:46Z</dcterms:created>
  <dcterms:modified xsi:type="dcterms:W3CDTF">2015-10-02T09:53:15Z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TC101950851049</vt:lpwstr>
  </property>
</Properties>
</file>